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3" r:id="rId2"/>
    <p:sldId id="266" r:id="rId3"/>
    <p:sldId id="265" r:id="rId4"/>
    <p:sldId id="267" r:id="rId5"/>
    <p:sldId id="281" r:id="rId6"/>
    <p:sldId id="282" r:id="rId7"/>
    <p:sldId id="268" r:id="rId8"/>
    <p:sldId id="269" r:id="rId9"/>
    <p:sldId id="270" r:id="rId10"/>
    <p:sldId id="271" r:id="rId11"/>
    <p:sldId id="272" r:id="rId12"/>
    <p:sldId id="273" r:id="rId13"/>
    <p:sldId id="274" r:id="rId14"/>
    <p:sldId id="275" r:id="rId15"/>
    <p:sldId id="276" r:id="rId16"/>
    <p:sldId id="277" r:id="rId17"/>
    <p:sldId id="278" r:id="rId18"/>
    <p:sldId id="280" r:id="rId19"/>
    <p:sldId id="279"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FA80A5-2FCD-4700-B270-8A5E823F37DA}">
          <p14:sldIdLst>
            <p14:sldId id="263"/>
            <p14:sldId id="266"/>
            <p14:sldId id="265"/>
            <p14:sldId id="267"/>
            <p14:sldId id="281"/>
            <p14:sldId id="282"/>
            <p14:sldId id="268"/>
            <p14:sldId id="269"/>
            <p14:sldId id="270"/>
            <p14:sldId id="271"/>
            <p14:sldId id="272"/>
            <p14:sldId id="273"/>
            <p14:sldId id="274"/>
            <p14:sldId id="275"/>
            <p14:sldId id="276"/>
            <p14:sldId id="277"/>
            <p14:sldId id="278"/>
            <p14:sldId id="280"/>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C70"/>
    <a:srgbClr val="99CCFF"/>
    <a:srgbClr val="FFFFFF"/>
    <a:srgbClr val="20A00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1" autoAdjust="0"/>
    <p:restoredTop sz="92208" autoAdjust="0"/>
  </p:normalViewPr>
  <p:slideViewPr>
    <p:cSldViewPr snapToGrid="0">
      <p:cViewPr varScale="1">
        <p:scale>
          <a:sx n="101" d="100"/>
          <a:sy n="101" d="100"/>
        </p:scale>
        <p:origin x="220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294" tIns="45647" rIns="91294" bIns="45647" rtlCol="0"/>
          <a:lstStyle>
            <a:lvl1pPr algn="r">
              <a:defRPr sz="1200"/>
            </a:lvl1pPr>
          </a:lstStyle>
          <a:p>
            <a:fld id="{4FBEB91A-187A-46FB-97E3-2E7BB2C39ACB}" type="datetimeFigureOut">
              <a:rPr lang="en-GB" smtClean="0"/>
              <a:t>17/10/2024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294" tIns="45647" rIns="91294" bIns="45647" rtlCol="0" anchor="b"/>
          <a:lstStyle>
            <a:lvl1pPr algn="r">
              <a:defRPr sz="1200"/>
            </a:lvl1pPr>
          </a:lstStyle>
          <a:p>
            <a:fld id="{F9C14AA5-D163-4816-B242-22A1ED58A442}" type="slidenum">
              <a:rPr lang="en-GB" smtClean="0"/>
              <a:t>‹#›</a:t>
            </a:fld>
            <a:endParaRPr lang="en-GB"/>
          </a:p>
        </p:txBody>
      </p:sp>
    </p:spTree>
    <p:extLst>
      <p:ext uri="{BB962C8B-B14F-4D97-AF65-F5344CB8AC3E}">
        <p14:creationId xmlns:p14="http://schemas.microsoft.com/office/powerpoint/2010/main" val="421618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1</a:t>
            </a:fld>
            <a:endParaRPr lang="en-GB"/>
          </a:p>
        </p:txBody>
      </p:sp>
    </p:spTree>
    <p:extLst>
      <p:ext uri="{BB962C8B-B14F-4D97-AF65-F5344CB8AC3E}">
        <p14:creationId xmlns:p14="http://schemas.microsoft.com/office/powerpoint/2010/main" val="59064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13</a:t>
            </a:fld>
            <a:endParaRPr lang="en-GB"/>
          </a:p>
        </p:txBody>
      </p:sp>
    </p:spTree>
    <p:extLst>
      <p:ext uri="{BB962C8B-B14F-4D97-AF65-F5344CB8AC3E}">
        <p14:creationId xmlns:p14="http://schemas.microsoft.com/office/powerpoint/2010/main" val="2284532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2</a:t>
            </a:fld>
            <a:endParaRPr lang="en-GB"/>
          </a:p>
        </p:txBody>
      </p:sp>
    </p:spTree>
    <p:extLst>
      <p:ext uri="{BB962C8B-B14F-4D97-AF65-F5344CB8AC3E}">
        <p14:creationId xmlns:p14="http://schemas.microsoft.com/office/powerpoint/2010/main" val="362686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3</a:t>
            </a:fld>
            <a:endParaRPr lang="en-GB"/>
          </a:p>
        </p:txBody>
      </p:sp>
    </p:spTree>
    <p:extLst>
      <p:ext uri="{BB962C8B-B14F-4D97-AF65-F5344CB8AC3E}">
        <p14:creationId xmlns:p14="http://schemas.microsoft.com/office/powerpoint/2010/main" val="313309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t>
            </a:r>
            <a:r>
              <a:rPr lang="en-GB" dirty="0" err="1"/>
              <a:t>SPaG</a:t>
            </a:r>
            <a:r>
              <a:rPr lang="en-GB" dirty="0"/>
              <a:t> roadmap shows how broad the </a:t>
            </a:r>
            <a:r>
              <a:rPr lang="en-GB" dirty="0" err="1"/>
              <a:t>SPaG</a:t>
            </a:r>
            <a:r>
              <a:rPr lang="en-GB" dirty="0"/>
              <a:t> curriculum is in KS2. All of these elements will be covered by Year 6, they are not all taught in Y3 but it shows how all </a:t>
            </a:r>
            <a:r>
              <a:rPr lang="en-GB" dirty="0" err="1"/>
              <a:t>SPaG</a:t>
            </a:r>
            <a:r>
              <a:rPr lang="en-GB" dirty="0"/>
              <a:t> is linked in some way. We will briefly cover some of the key tricky </a:t>
            </a:r>
            <a:r>
              <a:rPr lang="en-GB" dirty="0" err="1"/>
              <a:t>SPaG</a:t>
            </a:r>
            <a:r>
              <a:rPr lang="en-GB" dirty="0"/>
              <a:t> concepts taught in Y3. </a:t>
            </a:r>
          </a:p>
        </p:txBody>
      </p:sp>
      <p:sp>
        <p:nvSpPr>
          <p:cNvPr id="4" name="Slide Number Placeholder 3"/>
          <p:cNvSpPr>
            <a:spLocks noGrp="1"/>
          </p:cNvSpPr>
          <p:nvPr>
            <p:ph type="sldNum" sz="quarter" idx="5"/>
          </p:nvPr>
        </p:nvSpPr>
        <p:spPr/>
        <p:txBody>
          <a:bodyPr/>
          <a:lstStyle/>
          <a:p>
            <a:fld id="{F9C14AA5-D163-4816-B242-22A1ED58A442}" type="slidenum">
              <a:rPr lang="en-GB" smtClean="0"/>
              <a:t>4</a:t>
            </a:fld>
            <a:endParaRPr lang="en-GB"/>
          </a:p>
        </p:txBody>
      </p:sp>
    </p:spTree>
    <p:extLst>
      <p:ext uri="{BB962C8B-B14F-4D97-AF65-F5344CB8AC3E}">
        <p14:creationId xmlns:p14="http://schemas.microsoft.com/office/powerpoint/2010/main" val="193999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7</a:t>
            </a:fld>
            <a:endParaRPr lang="en-GB"/>
          </a:p>
        </p:txBody>
      </p:sp>
    </p:spTree>
    <p:extLst>
      <p:ext uri="{BB962C8B-B14F-4D97-AF65-F5344CB8AC3E}">
        <p14:creationId xmlns:p14="http://schemas.microsoft.com/office/powerpoint/2010/main" val="260076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8</a:t>
            </a:fld>
            <a:endParaRPr lang="en-GB"/>
          </a:p>
        </p:txBody>
      </p:sp>
    </p:spTree>
    <p:extLst>
      <p:ext uri="{BB962C8B-B14F-4D97-AF65-F5344CB8AC3E}">
        <p14:creationId xmlns:p14="http://schemas.microsoft.com/office/powerpoint/2010/main" val="287193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10</a:t>
            </a:fld>
            <a:endParaRPr lang="en-GB"/>
          </a:p>
        </p:txBody>
      </p:sp>
    </p:spTree>
    <p:extLst>
      <p:ext uri="{BB962C8B-B14F-4D97-AF65-F5344CB8AC3E}">
        <p14:creationId xmlns:p14="http://schemas.microsoft.com/office/powerpoint/2010/main" val="3742353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11</a:t>
            </a:fld>
            <a:endParaRPr lang="en-GB"/>
          </a:p>
        </p:txBody>
      </p:sp>
    </p:spTree>
    <p:extLst>
      <p:ext uri="{BB962C8B-B14F-4D97-AF65-F5344CB8AC3E}">
        <p14:creationId xmlns:p14="http://schemas.microsoft.com/office/powerpoint/2010/main" val="151019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C14AA5-D163-4816-B242-22A1ED58A442}" type="slidenum">
              <a:rPr lang="en-GB" smtClean="0"/>
              <a:t>12</a:t>
            </a:fld>
            <a:endParaRPr lang="en-GB"/>
          </a:p>
        </p:txBody>
      </p:sp>
    </p:spTree>
    <p:extLst>
      <p:ext uri="{BB962C8B-B14F-4D97-AF65-F5344CB8AC3E}">
        <p14:creationId xmlns:p14="http://schemas.microsoft.com/office/powerpoint/2010/main" val="77752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9545"/>
            <a:ext cx="6521335" cy="1909763"/>
          </a:xfrm>
        </p:spPr>
        <p:txBody>
          <a:bodyPr anchor="b"/>
          <a:lstStyle>
            <a:lvl1pPr algn="ctr">
              <a:defRPr sz="6000"/>
            </a:lvl1pPr>
          </a:lstStyle>
          <a:p>
            <a:r>
              <a:rPr lang="en-GB" dirty="0"/>
              <a:t>Click to edit Master title style</a:t>
            </a:r>
            <a:endParaRPr lang="en-US" dirty="0"/>
          </a:p>
        </p:txBody>
      </p:sp>
      <p:sp>
        <p:nvSpPr>
          <p:cNvPr id="3" name="Subtitle 2"/>
          <p:cNvSpPr>
            <a:spLocks noGrp="1"/>
          </p:cNvSpPr>
          <p:nvPr>
            <p:ph type="subTitle" idx="1"/>
          </p:nvPr>
        </p:nvSpPr>
        <p:spPr>
          <a:xfrm>
            <a:off x="685800" y="2488133"/>
            <a:ext cx="652133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960086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A13EEAB-29CC-4544-848D-C563BE804A66}" type="datetimeFigureOut">
              <a:rPr lang="en-GB" smtClean="0"/>
              <a:t>17/10/2024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C142BC1-FA48-445C-8FBE-ABDA437E6DD9}" type="slidenum">
              <a:rPr lang="en-GB" smtClean="0"/>
              <a:t>‹#›</a:t>
            </a:fld>
            <a:endParaRPr lang="en-GB" dirty="0"/>
          </a:p>
        </p:txBody>
      </p:sp>
    </p:spTree>
    <p:extLst>
      <p:ext uri="{BB962C8B-B14F-4D97-AF65-F5344CB8AC3E}">
        <p14:creationId xmlns:p14="http://schemas.microsoft.com/office/powerpoint/2010/main" val="2469252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A13EEAB-29CC-4544-848D-C563BE804A66}" type="datetimeFigureOut">
              <a:rPr lang="en-GB" smtClean="0"/>
              <a:t>17/10/2024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C142BC1-FA48-445C-8FBE-ABDA437E6DD9}" type="slidenum">
              <a:rPr lang="en-GB" smtClean="0"/>
              <a:t>‹#›</a:t>
            </a:fld>
            <a:endParaRPr lang="en-GB"/>
          </a:p>
        </p:txBody>
      </p:sp>
    </p:spTree>
    <p:extLst>
      <p:ext uri="{BB962C8B-B14F-4D97-AF65-F5344CB8AC3E}">
        <p14:creationId xmlns:p14="http://schemas.microsoft.com/office/powerpoint/2010/main" val="390737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A13EEAB-29CC-4544-848D-C563BE804A66}" type="datetimeFigureOut">
              <a:rPr lang="en-GB" smtClean="0"/>
              <a:t>17/10/2024</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C142BC1-FA48-445C-8FBE-ABDA437E6DD9}" type="slidenum">
              <a:rPr lang="en-GB" smtClean="0"/>
              <a:t>‹#›</a:t>
            </a:fld>
            <a:endParaRPr lang="en-GB"/>
          </a:p>
        </p:txBody>
      </p:sp>
    </p:spTree>
    <p:extLst>
      <p:ext uri="{BB962C8B-B14F-4D97-AF65-F5344CB8AC3E}">
        <p14:creationId xmlns:p14="http://schemas.microsoft.com/office/powerpoint/2010/main" val="41767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A13EEAB-29CC-4544-848D-C563BE804A66}" type="datetimeFigureOut">
              <a:rPr lang="en-GB" smtClean="0"/>
              <a:t>17/10/2024</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C142BC1-FA48-445C-8FBE-ABDA437E6DD9}" type="slidenum">
              <a:rPr lang="en-GB" smtClean="0"/>
              <a:t>‹#›</a:t>
            </a:fld>
            <a:endParaRPr lang="en-GB"/>
          </a:p>
        </p:txBody>
      </p:sp>
    </p:spTree>
    <p:extLst>
      <p:ext uri="{BB962C8B-B14F-4D97-AF65-F5344CB8AC3E}">
        <p14:creationId xmlns:p14="http://schemas.microsoft.com/office/powerpoint/2010/main" val="181102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EF7F471-41A8-4B21-B0D3-E8589446EACD}"/>
              </a:ext>
            </a:extLst>
          </p:cNvPr>
          <p:cNvSpPr/>
          <p:nvPr userDrawn="1"/>
        </p:nvSpPr>
        <p:spPr>
          <a:xfrm>
            <a:off x="257695" y="6392486"/>
            <a:ext cx="8628610" cy="299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688F2D0A-A4E9-4BD4-A5C3-DA3298270953}"/>
              </a:ext>
            </a:extLst>
          </p:cNvPr>
          <p:cNvSpPr/>
          <p:nvPr userDrawn="1"/>
        </p:nvSpPr>
        <p:spPr>
          <a:xfrm>
            <a:off x="4152207" y="5985162"/>
            <a:ext cx="640080" cy="64008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FC06109-A9DA-46E3-A5E6-E0D27E72630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62287" y="5973572"/>
            <a:ext cx="630000" cy="630000"/>
          </a:xfrm>
          <a:prstGeom prst="rect">
            <a:avLst/>
          </a:prstGeom>
        </p:spPr>
      </p:pic>
      <p:sp>
        <p:nvSpPr>
          <p:cNvPr id="35" name="Rectangle 34">
            <a:extLst>
              <a:ext uri="{FF2B5EF4-FFF2-40B4-BE49-F238E27FC236}">
                <a16:creationId xmlns:a16="http://schemas.microsoft.com/office/drawing/2014/main" id="{9807609E-6B45-463F-9F6C-22B894CD9C7D}"/>
              </a:ext>
            </a:extLst>
          </p:cNvPr>
          <p:cNvSpPr/>
          <p:nvPr userDrawn="1"/>
        </p:nvSpPr>
        <p:spPr>
          <a:xfrm>
            <a:off x="8886306" y="219244"/>
            <a:ext cx="225822" cy="6101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03C36B25-907D-41DE-BE71-84941A10615E}"/>
              </a:ext>
            </a:extLst>
          </p:cNvPr>
          <p:cNvSpPr txBox="1"/>
          <p:nvPr userDrawn="1"/>
        </p:nvSpPr>
        <p:spPr>
          <a:xfrm>
            <a:off x="1659377" y="6384173"/>
            <a:ext cx="5780514" cy="276999"/>
          </a:xfrm>
          <a:prstGeom prst="rect">
            <a:avLst/>
          </a:prstGeom>
          <a:noFill/>
        </p:spPr>
        <p:txBody>
          <a:bodyPr wrap="square" rtlCol="0">
            <a:spAutoFit/>
          </a:bodyPr>
          <a:lstStyle/>
          <a:p>
            <a:pPr algn="ctr"/>
            <a:r>
              <a:rPr lang="en-GB" sz="1200" dirty="0">
                <a:solidFill>
                  <a:srgbClr val="203C70"/>
                </a:solidFill>
                <a:latin typeface="Arial Rounded MT Bold" panose="020F0704030504030204" pitchFamily="34" charset="0"/>
              </a:rPr>
              <a:t>Striving for excellence                         Empowering achievement</a:t>
            </a:r>
          </a:p>
        </p:txBody>
      </p:sp>
    </p:spTree>
    <p:extLst>
      <p:ext uri="{BB962C8B-B14F-4D97-AF65-F5344CB8AC3E}">
        <p14:creationId xmlns:p14="http://schemas.microsoft.com/office/powerpoint/2010/main" val="241630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Rectangle 33">
            <a:extLst>
              <a:ext uri="{FF2B5EF4-FFF2-40B4-BE49-F238E27FC236}">
                <a16:creationId xmlns:a16="http://schemas.microsoft.com/office/drawing/2014/main" id="{F343A9C7-6587-40DA-AE7F-AB241E6C21E0}"/>
              </a:ext>
            </a:extLst>
          </p:cNvPr>
          <p:cNvSpPr/>
          <p:nvPr userDrawn="1"/>
        </p:nvSpPr>
        <p:spPr>
          <a:xfrm>
            <a:off x="256873" y="297740"/>
            <a:ext cx="8629432" cy="1327969"/>
          </a:xfrm>
          <a:custGeom>
            <a:avLst/>
            <a:gdLst>
              <a:gd name="connsiteX0" fmla="*/ 0 w 8628610"/>
              <a:gd name="connsiteY0" fmla="*/ 0 h 1126023"/>
              <a:gd name="connsiteX1" fmla="*/ 8628610 w 8628610"/>
              <a:gd name="connsiteY1" fmla="*/ 0 h 1126023"/>
              <a:gd name="connsiteX2" fmla="*/ 8628610 w 8628610"/>
              <a:gd name="connsiteY2" fmla="*/ 1126023 h 1126023"/>
              <a:gd name="connsiteX3" fmla="*/ 0 w 8628610"/>
              <a:gd name="connsiteY3" fmla="*/ 1126023 h 1126023"/>
              <a:gd name="connsiteX4" fmla="*/ 0 w 8628610"/>
              <a:gd name="connsiteY4" fmla="*/ 0 h 1126023"/>
              <a:gd name="connsiteX0" fmla="*/ 0 w 8628610"/>
              <a:gd name="connsiteY0" fmla="*/ 0 h 1126023"/>
              <a:gd name="connsiteX1" fmla="*/ 8628610 w 8628610"/>
              <a:gd name="connsiteY1" fmla="*/ 0 h 1126023"/>
              <a:gd name="connsiteX2" fmla="*/ 8628610 w 8628610"/>
              <a:gd name="connsiteY2" fmla="*/ 1126023 h 1126023"/>
              <a:gd name="connsiteX3" fmla="*/ 0 w 8628610"/>
              <a:gd name="connsiteY3" fmla="*/ 1126023 h 1126023"/>
              <a:gd name="connsiteX4" fmla="*/ 0 w 8628610"/>
              <a:gd name="connsiteY4" fmla="*/ 0 h 1126023"/>
              <a:gd name="connsiteX0" fmla="*/ 0 w 8628610"/>
              <a:gd name="connsiteY0" fmla="*/ 0 h 1126023"/>
              <a:gd name="connsiteX1" fmla="*/ 8628610 w 8628610"/>
              <a:gd name="connsiteY1" fmla="*/ 0 h 1126023"/>
              <a:gd name="connsiteX2" fmla="*/ 8620064 w 8628610"/>
              <a:gd name="connsiteY2" fmla="*/ 920924 h 1126023"/>
              <a:gd name="connsiteX3" fmla="*/ 0 w 8628610"/>
              <a:gd name="connsiteY3" fmla="*/ 1126023 h 1126023"/>
              <a:gd name="connsiteX4" fmla="*/ 0 w 8628610"/>
              <a:gd name="connsiteY4" fmla="*/ 0 h 1126023"/>
              <a:gd name="connsiteX0" fmla="*/ 0 w 8628610"/>
              <a:gd name="connsiteY0" fmla="*/ 0 h 1226995"/>
              <a:gd name="connsiteX1" fmla="*/ 8628610 w 8628610"/>
              <a:gd name="connsiteY1" fmla="*/ 0 h 1226995"/>
              <a:gd name="connsiteX2" fmla="*/ 8620064 w 8628610"/>
              <a:gd name="connsiteY2" fmla="*/ 920924 h 1226995"/>
              <a:gd name="connsiteX3" fmla="*/ 0 w 8628610"/>
              <a:gd name="connsiteY3" fmla="*/ 1126023 h 1226995"/>
              <a:gd name="connsiteX4" fmla="*/ 0 w 8628610"/>
              <a:gd name="connsiteY4" fmla="*/ 0 h 1226995"/>
              <a:gd name="connsiteX0" fmla="*/ 0 w 8628610"/>
              <a:gd name="connsiteY0" fmla="*/ 0 h 1206115"/>
              <a:gd name="connsiteX1" fmla="*/ 8628610 w 8628610"/>
              <a:gd name="connsiteY1" fmla="*/ 0 h 1206115"/>
              <a:gd name="connsiteX2" fmla="*/ 8620064 w 8628610"/>
              <a:gd name="connsiteY2" fmla="*/ 920924 h 1206115"/>
              <a:gd name="connsiteX3" fmla="*/ 0 w 8628610"/>
              <a:gd name="connsiteY3" fmla="*/ 1126023 h 1206115"/>
              <a:gd name="connsiteX4" fmla="*/ 0 w 8628610"/>
              <a:gd name="connsiteY4" fmla="*/ 0 h 1206115"/>
              <a:gd name="connsiteX0" fmla="*/ 0 w 8629432"/>
              <a:gd name="connsiteY0" fmla="*/ 0 h 1126023"/>
              <a:gd name="connsiteX1" fmla="*/ 8628610 w 8629432"/>
              <a:gd name="connsiteY1" fmla="*/ 0 h 1126023"/>
              <a:gd name="connsiteX2" fmla="*/ 8628610 w 8629432"/>
              <a:gd name="connsiteY2" fmla="*/ 732917 h 1126023"/>
              <a:gd name="connsiteX3" fmla="*/ 0 w 8629432"/>
              <a:gd name="connsiteY3" fmla="*/ 1126023 h 1126023"/>
              <a:gd name="connsiteX4" fmla="*/ 0 w 8629432"/>
              <a:gd name="connsiteY4" fmla="*/ 0 h 1126023"/>
              <a:gd name="connsiteX0" fmla="*/ 0 w 8629432"/>
              <a:gd name="connsiteY0" fmla="*/ 0 h 1145311"/>
              <a:gd name="connsiteX1" fmla="*/ 8628610 w 8629432"/>
              <a:gd name="connsiteY1" fmla="*/ 0 h 1145311"/>
              <a:gd name="connsiteX2" fmla="*/ 8628610 w 8629432"/>
              <a:gd name="connsiteY2" fmla="*/ 732917 h 1145311"/>
              <a:gd name="connsiteX3" fmla="*/ 0 w 8629432"/>
              <a:gd name="connsiteY3" fmla="*/ 1126023 h 1145311"/>
              <a:gd name="connsiteX4" fmla="*/ 0 w 8629432"/>
              <a:gd name="connsiteY4" fmla="*/ 0 h 1145311"/>
              <a:gd name="connsiteX0" fmla="*/ 0 w 8629432"/>
              <a:gd name="connsiteY0" fmla="*/ 0 h 1165735"/>
              <a:gd name="connsiteX1" fmla="*/ 8628610 w 8629432"/>
              <a:gd name="connsiteY1" fmla="*/ 0 h 1165735"/>
              <a:gd name="connsiteX2" fmla="*/ 8628610 w 8629432"/>
              <a:gd name="connsiteY2" fmla="*/ 732917 h 1165735"/>
              <a:gd name="connsiteX3" fmla="*/ 0 w 8629432"/>
              <a:gd name="connsiteY3" fmla="*/ 1126023 h 1165735"/>
              <a:gd name="connsiteX4" fmla="*/ 0 w 8629432"/>
              <a:gd name="connsiteY4" fmla="*/ 0 h 1165735"/>
              <a:gd name="connsiteX0" fmla="*/ 0 w 8628610"/>
              <a:gd name="connsiteY0" fmla="*/ 0 h 1485300"/>
              <a:gd name="connsiteX1" fmla="*/ 8628610 w 8628610"/>
              <a:gd name="connsiteY1" fmla="*/ 0 h 1485300"/>
              <a:gd name="connsiteX2" fmla="*/ 8620064 w 8628610"/>
              <a:gd name="connsiteY2" fmla="*/ 1091840 h 1485300"/>
              <a:gd name="connsiteX3" fmla="*/ 0 w 8628610"/>
              <a:gd name="connsiteY3" fmla="*/ 1126023 h 1485300"/>
              <a:gd name="connsiteX4" fmla="*/ 0 w 8628610"/>
              <a:gd name="connsiteY4" fmla="*/ 0 h 1485300"/>
              <a:gd name="connsiteX0" fmla="*/ 0 w 8628610"/>
              <a:gd name="connsiteY0" fmla="*/ 0 h 1396511"/>
              <a:gd name="connsiteX1" fmla="*/ 8628610 w 8628610"/>
              <a:gd name="connsiteY1" fmla="*/ 0 h 1396511"/>
              <a:gd name="connsiteX2" fmla="*/ 8620064 w 8628610"/>
              <a:gd name="connsiteY2" fmla="*/ 1091840 h 1396511"/>
              <a:gd name="connsiteX3" fmla="*/ 0 w 8628610"/>
              <a:gd name="connsiteY3" fmla="*/ 1126023 h 1396511"/>
              <a:gd name="connsiteX4" fmla="*/ 0 w 8628610"/>
              <a:gd name="connsiteY4" fmla="*/ 0 h 1396511"/>
              <a:gd name="connsiteX0" fmla="*/ 8546 w 8637156"/>
              <a:gd name="connsiteY0" fmla="*/ 0 h 1370730"/>
              <a:gd name="connsiteX1" fmla="*/ 8637156 w 8637156"/>
              <a:gd name="connsiteY1" fmla="*/ 0 h 1370730"/>
              <a:gd name="connsiteX2" fmla="*/ 8628610 w 8637156"/>
              <a:gd name="connsiteY2" fmla="*/ 1091840 h 1370730"/>
              <a:gd name="connsiteX3" fmla="*/ 0 w 8637156"/>
              <a:gd name="connsiteY3" fmla="*/ 792737 h 1370730"/>
              <a:gd name="connsiteX4" fmla="*/ 8546 w 8637156"/>
              <a:gd name="connsiteY4" fmla="*/ 0 h 1370730"/>
              <a:gd name="connsiteX0" fmla="*/ 8546 w 8637156"/>
              <a:gd name="connsiteY0" fmla="*/ 0 h 1394352"/>
              <a:gd name="connsiteX1" fmla="*/ 8637156 w 8637156"/>
              <a:gd name="connsiteY1" fmla="*/ 0 h 1394352"/>
              <a:gd name="connsiteX2" fmla="*/ 8628610 w 8637156"/>
              <a:gd name="connsiteY2" fmla="*/ 1091840 h 1394352"/>
              <a:gd name="connsiteX3" fmla="*/ 0 w 8637156"/>
              <a:gd name="connsiteY3" fmla="*/ 1100385 h 1394352"/>
              <a:gd name="connsiteX4" fmla="*/ 8546 w 8637156"/>
              <a:gd name="connsiteY4" fmla="*/ 0 h 1394352"/>
              <a:gd name="connsiteX0" fmla="*/ 248 w 8628858"/>
              <a:gd name="connsiteY0" fmla="*/ 0 h 1412583"/>
              <a:gd name="connsiteX1" fmla="*/ 8628858 w 8628858"/>
              <a:gd name="connsiteY1" fmla="*/ 0 h 1412583"/>
              <a:gd name="connsiteX2" fmla="*/ 8620312 w 8628858"/>
              <a:gd name="connsiteY2" fmla="*/ 1091840 h 1412583"/>
              <a:gd name="connsiteX3" fmla="*/ 17339 w 8628858"/>
              <a:gd name="connsiteY3" fmla="*/ 1305484 h 1412583"/>
              <a:gd name="connsiteX4" fmla="*/ 248 w 8628858"/>
              <a:gd name="connsiteY4" fmla="*/ 0 h 1412583"/>
              <a:gd name="connsiteX0" fmla="*/ 378 w 8628988"/>
              <a:gd name="connsiteY0" fmla="*/ 0 h 1371335"/>
              <a:gd name="connsiteX1" fmla="*/ 8628988 w 8628988"/>
              <a:gd name="connsiteY1" fmla="*/ 0 h 1371335"/>
              <a:gd name="connsiteX2" fmla="*/ 8620442 w 8628988"/>
              <a:gd name="connsiteY2" fmla="*/ 1091840 h 1371335"/>
              <a:gd name="connsiteX3" fmla="*/ 8924 w 8628988"/>
              <a:gd name="connsiteY3" fmla="*/ 801282 h 1371335"/>
              <a:gd name="connsiteX4" fmla="*/ 378 w 8628988"/>
              <a:gd name="connsiteY4" fmla="*/ 0 h 1371335"/>
              <a:gd name="connsiteX0" fmla="*/ 378 w 8628988"/>
              <a:gd name="connsiteY0" fmla="*/ 0 h 1384408"/>
              <a:gd name="connsiteX1" fmla="*/ 8628988 w 8628988"/>
              <a:gd name="connsiteY1" fmla="*/ 0 h 1384408"/>
              <a:gd name="connsiteX2" fmla="*/ 8620442 w 8628988"/>
              <a:gd name="connsiteY2" fmla="*/ 1091840 h 1384408"/>
              <a:gd name="connsiteX3" fmla="*/ 8924 w 8628988"/>
              <a:gd name="connsiteY3" fmla="*/ 801282 h 1384408"/>
              <a:gd name="connsiteX4" fmla="*/ 378 w 8628988"/>
              <a:gd name="connsiteY4" fmla="*/ 0 h 1384408"/>
              <a:gd name="connsiteX0" fmla="*/ 378 w 8628988"/>
              <a:gd name="connsiteY0" fmla="*/ 0 h 1429169"/>
              <a:gd name="connsiteX1" fmla="*/ 8628988 w 8628988"/>
              <a:gd name="connsiteY1" fmla="*/ 0 h 1429169"/>
              <a:gd name="connsiteX2" fmla="*/ 8620442 w 8628988"/>
              <a:gd name="connsiteY2" fmla="*/ 1091840 h 1429169"/>
              <a:gd name="connsiteX3" fmla="*/ 8924 w 8628988"/>
              <a:gd name="connsiteY3" fmla="*/ 801282 h 1429169"/>
              <a:gd name="connsiteX4" fmla="*/ 378 w 8628988"/>
              <a:gd name="connsiteY4" fmla="*/ 0 h 1429169"/>
              <a:gd name="connsiteX0" fmla="*/ 378 w 8628988"/>
              <a:gd name="connsiteY0" fmla="*/ 0 h 1377729"/>
              <a:gd name="connsiteX1" fmla="*/ 8628988 w 8628988"/>
              <a:gd name="connsiteY1" fmla="*/ 0 h 1377729"/>
              <a:gd name="connsiteX2" fmla="*/ 8620442 w 8628988"/>
              <a:gd name="connsiteY2" fmla="*/ 1091840 h 1377729"/>
              <a:gd name="connsiteX3" fmla="*/ 8924 w 8628988"/>
              <a:gd name="connsiteY3" fmla="*/ 801282 h 1377729"/>
              <a:gd name="connsiteX4" fmla="*/ 378 w 8628988"/>
              <a:gd name="connsiteY4" fmla="*/ 0 h 1377729"/>
              <a:gd name="connsiteX0" fmla="*/ 378 w 8628988"/>
              <a:gd name="connsiteY0" fmla="*/ 0 h 1296904"/>
              <a:gd name="connsiteX1" fmla="*/ 8628988 w 8628988"/>
              <a:gd name="connsiteY1" fmla="*/ 0 h 1296904"/>
              <a:gd name="connsiteX2" fmla="*/ 8620442 w 8628988"/>
              <a:gd name="connsiteY2" fmla="*/ 1004374 h 1296904"/>
              <a:gd name="connsiteX3" fmla="*/ 8924 w 8628988"/>
              <a:gd name="connsiteY3" fmla="*/ 801282 h 1296904"/>
              <a:gd name="connsiteX4" fmla="*/ 378 w 8628988"/>
              <a:gd name="connsiteY4" fmla="*/ 0 h 1296904"/>
              <a:gd name="connsiteX0" fmla="*/ 378 w 8628988"/>
              <a:gd name="connsiteY0" fmla="*/ 0 h 1381294"/>
              <a:gd name="connsiteX1" fmla="*/ 8628988 w 8628988"/>
              <a:gd name="connsiteY1" fmla="*/ 0 h 1381294"/>
              <a:gd name="connsiteX2" fmla="*/ 8620442 w 8628988"/>
              <a:gd name="connsiteY2" fmla="*/ 1004374 h 1381294"/>
              <a:gd name="connsiteX3" fmla="*/ 8924 w 8628988"/>
              <a:gd name="connsiteY3" fmla="*/ 801282 h 1381294"/>
              <a:gd name="connsiteX4" fmla="*/ 378 w 8628988"/>
              <a:gd name="connsiteY4" fmla="*/ 0 h 1381294"/>
              <a:gd name="connsiteX0" fmla="*/ 378 w 8628988"/>
              <a:gd name="connsiteY0" fmla="*/ 0 h 1425506"/>
              <a:gd name="connsiteX1" fmla="*/ 8628988 w 8628988"/>
              <a:gd name="connsiteY1" fmla="*/ 0 h 1425506"/>
              <a:gd name="connsiteX2" fmla="*/ 8620442 w 8628988"/>
              <a:gd name="connsiteY2" fmla="*/ 1052966 h 1425506"/>
              <a:gd name="connsiteX3" fmla="*/ 8924 w 8628988"/>
              <a:gd name="connsiteY3" fmla="*/ 801282 h 1425506"/>
              <a:gd name="connsiteX4" fmla="*/ 378 w 8628988"/>
              <a:gd name="connsiteY4" fmla="*/ 0 h 1425506"/>
              <a:gd name="connsiteX0" fmla="*/ 378 w 8628988"/>
              <a:gd name="connsiteY0" fmla="*/ 0 h 1434362"/>
              <a:gd name="connsiteX1" fmla="*/ 8628988 w 8628988"/>
              <a:gd name="connsiteY1" fmla="*/ 0 h 1434362"/>
              <a:gd name="connsiteX2" fmla="*/ 8620442 w 8628988"/>
              <a:gd name="connsiteY2" fmla="*/ 1062685 h 1434362"/>
              <a:gd name="connsiteX3" fmla="*/ 8924 w 8628988"/>
              <a:gd name="connsiteY3" fmla="*/ 801282 h 1434362"/>
              <a:gd name="connsiteX4" fmla="*/ 378 w 8628988"/>
              <a:gd name="connsiteY4" fmla="*/ 0 h 1434362"/>
              <a:gd name="connsiteX0" fmla="*/ 378 w 8628988"/>
              <a:gd name="connsiteY0" fmla="*/ 0 h 1499498"/>
              <a:gd name="connsiteX1" fmla="*/ 8628988 w 8628988"/>
              <a:gd name="connsiteY1" fmla="*/ 0 h 1499498"/>
              <a:gd name="connsiteX2" fmla="*/ 8620442 w 8628988"/>
              <a:gd name="connsiteY2" fmla="*/ 1062685 h 1499498"/>
              <a:gd name="connsiteX3" fmla="*/ 8924 w 8628988"/>
              <a:gd name="connsiteY3" fmla="*/ 801282 h 1499498"/>
              <a:gd name="connsiteX4" fmla="*/ 378 w 8628988"/>
              <a:gd name="connsiteY4" fmla="*/ 0 h 1499498"/>
              <a:gd name="connsiteX0" fmla="*/ 378 w 8628988"/>
              <a:gd name="connsiteY0" fmla="*/ 0 h 1499498"/>
              <a:gd name="connsiteX1" fmla="*/ 8628988 w 8628988"/>
              <a:gd name="connsiteY1" fmla="*/ 0 h 1499498"/>
              <a:gd name="connsiteX2" fmla="*/ 8620442 w 8628988"/>
              <a:gd name="connsiteY2" fmla="*/ 1062685 h 1499498"/>
              <a:gd name="connsiteX3" fmla="*/ 8924 w 8628988"/>
              <a:gd name="connsiteY3" fmla="*/ 801282 h 1499498"/>
              <a:gd name="connsiteX4" fmla="*/ 378 w 8628988"/>
              <a:gd name="connsiteY4" fmla="*/ 0 h 1499498"/>
              <a:gd name="connsiteX0" fmla="*/ 378 w 8628988"/>
              <a:gd name="connsiteY0" fmla="*/ 0 h 1499498"/>
              <a:gd name="connsiteX1" fmla="*/ 8628988 w 8628988"/>
              <a:gd name="connsiteY1" fmla="*/ 0 h 1499498"/>
              <a:gd name="connsiteX2" fmla="*/ 8620442 w 8628988"/>
              <a:gd name="connsiteY2" fmla="*/ 1062685 h 1499498"/>
              <a:gd name="connsiteX3" fmla="*/ 8924 w 8628988"/>
              <a:gd name="connsiteY3" fmla="*/ 801282 h 1499498"/>
              <a:gd name="connsiteX4" fmla="*/ 378 w 8628988"/>
              <a:gd name="connsiteY4" fmla="*/ 0 h 1499498"/>
              <a:gd name="connsiteX0" fmla="*/ 822 w 8629432"/>
              <a:gd name="connsiteY0" fmla="*/ 0 h 1510204"/>
              <a:gd name="connsiteX1" fmla="*/ 8629432 w 8629432"/>
              <a:gd name="connsiteY1" fmla="*/ 0 h 1510204"/>
              <a:gd name="connsiteX2" fmla="*/ 8620886 w 8629432"/>
              <a:gd name="connsiteY2" fmla="*/ 1062685 h 1510204"/>
              <a:gd name="connsiteX3" fmla="*/ 822 w 8629432"/>
              <a:gd name="connsiteY3" fmla="*/ 908186 h 1510204"/>
              <a:gd name="connsiteX4" fmla="*/ 822 w 8629432"/>
              <a:gd name="connsiteY4" fmla="*/ 0 h 15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9432" h="1510204">
                <a:moveTo>
                  <a:pt x="822" y="0"/>
                </a:moveTo>
                <a:lnTo>
                  <a:pt x="8629432" y="0"/>
                </a:lnTo>
                <a:cubicBezTo>
                  <a:pt x="8626583" y="306975"/>
                  <a:pt x="8623735" y="755710"/>
                  <a:pt x="8620886" y="1062685"/>
                </a:cubicBezTo>
                <a:cubicBezTo>
                  <a:pt x="7812766" y="2701461"/>
                  <a:pt x="1996807" y="-818064"/>
                  <a:pt x="822" y="908186"/>
                </a:cubicBezTo>
                <a:cubicBezTo>
                  <a:pt x="3671" y="643940"/>
                  <a:pt x="-2027" y="264246"/>
                  <a:pt x="822" y="0"/>
                </a:cubicBezTo>
                <a:close/>
              </a:path>
            </a:pathLst>
          </a:custGeom>
          <a:gradFill flip="none" rotWithShape="1">
            <a:gsLst>
              <a:gs pos="37000">
                <a:srgbClr val="FFFF00"/>
              </a:gs>
              <a:gs pos="100000">
                <a:schemeClr val="bg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40318E0-1679-418D-B3BB-CD2554012D76}"/>
              </a:ext>
            </a:extLst>
          </p:cNvPr>
          <p:cNvSpPr/>
          <p:nvPr userDrawn="1"/>
        </p:nvSpPr>
        <p:spPr>
          <a:xfrm>
            <a:off x="256873" y="232761"/>
            <a:ext cx="8629432" cy="1327969"/>
          </a:xfrm>
          <a:custGeom>
            <a:avLst/>
            <a:gdLst>
              <a:gd name="connsiteX0" fmla="*/ 0 w 8628610"/>
              <a:gd name="connsiteY0" fmla="*/ 0 h 1126023"/>
              <a:gd name="connsiteX1" fmla="*/ 8628610 w 8628610"/>
              <a:gd name="connsiteY1" fmla="*/ 0 h 1126023"/>
              <a:gd name="connsiteX2" fmla="*/ 8628610 w 8628610"/>
              <a:gd name="connsiteY2" fmla="*/ 1126023 h 1126023"/>
              <a:gd name="connsiteX3" fmla="*/ 0 w 8628610"/>
              <a:gd name="connsiteY3" fmla="*/ 1126023 h 1126023"/>
              <a:gd name="connsiteX4" fmla="*/ 0 w 8628610"/>
              <a:gd name="connsiteY4" fmla="*/ 0 h 1126023"/>
              <a:gd name="connsiteX0" fmla="*/ 0 w 8628610"/>
              <a:gd name="connsiteY0" fmla="*/ 0 h 1126023"/>
              <a:gd name="connsiteX1" fmla="*/ 8628610 w 8628610"/>
              <a:gd name="connsiteY1" fmla="*/ 0 h 1126023"/>
              <a:gd name="connsiteX2" fmla="*/ 8628610 w 8628610"/>
              <a:gd name="connsiteY2" fmla="*/ 1126023 h 1126023"/>
              <a:gd name="connsiteX3" fmla="*/ 0 w 8628610"/>
              <a:gd name="connsiteY3" fmla="*/ 1126023 h 1126023"/>
              <a:gd name="connsiteX4" fmla="*/ 0 w 8628610"/>
              <a:gd name="connsiteY4" fmla="*/ 0 h 1126023"/>
              <a:gd name="connsiteX0" fmla="*/ 0 w 8628610"/>
              <a:gd name="connsiteY0" fmla="*/ 0 h 1126023"/>
              <a:gd name="connsiteX1" fmla="*/ 8628610 w 8628610"/>
              <a:gd name="connsiteY1" fmla="*/ 0 h 1126023"/>
              <a:gd name="connsiteX2" fmla="*/ 8620064 w 8628610"/>
              <a:gd name="connsiteY2" fmla="*/ 920924 h 1126023"/>
              <a:gd name="connsiteX3" fmla="*/ 0 w 8628610"/>
              <a:gd name="connsiteY3" fmla="*/ 1126023 h 1126023"/>
              <a:gd name="connsiteX4" fmla="*/ 0 w 8628610"/>
              <a:gd name="connsiteY4" fmla="*/ 0 h 1126023"/>
              <a:gd name="connsiteX0" fmla="*/ 0 w 8628610"/>
              <a:gd name="connsiteY0" fmla="*/ 0 h 1226995"/>
              <a:gd name="connsiteX1" fmla="*/ 8628610 w 8628610"/>
              <a:gd name="connsiteY1" fmla="*/ 0 h 1226995"/>
              <a:gd name="connsiteX2" fmla="*/ 8620064 w 8628610"/>
              <a:gd name="connsiteY2" fmla="*/ 920924 h 1226995"/>
              <a:gd name="connsiteX3" fmla="*/ 0 w 8628610"/>
              <a:gd name="connsiteY3" fmla="*/ 1126023 h 1226995"/>
              <a:gd name="connsiteX4" fmla="*/ 0 w 8628610"/>
              <a:gd name="connsiteY4" fmla="*/ 0 h 1226995"/>
              <a:gd name="connsiteX0" fmla="*/ 0 w 8628610"/>
              <a:gd name="connsiteY0" fmla="*/ 0 h 1206115"/>
              <a:gd name="connsiteX1" fmla="*/ 8628610 w 8628610"/>
              <a:gd name="connsiteY1" fmla="*/ 0 h 1206115"/>
              <a:gd name="connsiteX2" fmla="*/ 8620064 w 8628610"/>
              <a:gd name="connsiteY2" fmla="*/ 920924 h 1206115"/>
              <a:gd name="connsiteX3" fmla="*/ 0 w 8628610"/>
              <a:gd name="connsiteY3" fmla="*/ 1126023 h 1206115"/>
              <a:gd name="connsiteX4" fmla="*/ 0 w 8628610"/>
              <a:gd name="connsiteY4" fmla="*/ 0 h 1206115"/>
              <a:gd name="connsiteX0" fmla="*/ 0 w 8629432"/>
              <a:gd name="connsiteY0" fmla="*/ 0 h 1126023"/>
              <a:gd name="connsiteX1" fmla="*/ 8628610 w 8629432"/>
              <a:gd name="connsiteY1" fmla="*/ 0 h 1126023"/>
              <a:gd name="connsiteX2" fmla="*/ 8628610 w 8629432"/>
              <a:gd name="connsiteY2" fmla="*/ 732917 h 1126023"/>
              <a:gd name="connsiteX3" fmla="*/ 0 w 8629432"/>
              <a:gd name="connsiteY3" fmla="*/ 1126023 h 1126023"/>
              <a:gd name="connsiteX4" fmla="*/ 0 w 8629432"/>
              <a:gd name="connsiteY4" fmla="*/ 0 h 1126023"/>
              <a:gd name="connsiteX0" fmla="*/ 0 w 8629432"/>
              <a:gd name="connsiteY0" fmla="*/ 0 h 1145311"/>
              <a:gd name="connsiteX1" fmla="*/ 8628610 w 8629432"/>
              <a:gd name="connsiteY1" fmla="*/ 0 h 1145311"/>
              <a:gd name="connsiteX2" fmla="*/ 8628610 w 8629432"/>
              <a:gd name="connsiteY2" fmla="*/ 732917 h 1145311"/>
              <a:gd name="connsiteX3" fmla="*/ 0 w 8629432"/>
              <a:gd name="connsiteY3" fmla="*/ 1126023 h 1145311"/>
              <a:gd name="connsiteX4" fmla="*/ 0 w 8629432"/>
              <a:gd name="connsiteY4" fmla="*/ 0 h 1145311"/>
              <a:gd name="connsiteX0" fmla="*/ 0 w 8629432"/>
              <a:gd name="connsiteY0" fmla="*/ 0 h 1165735"/>
              <a:gd name="connsiteX1" fmla="*/ 8628610 w 8629432"/>
              <a:gd name="connsiteY1" fmla="*/ 0 h 1165735"/>
              <a:gd name="connsiteX2" fmla="*/ 8628610 w 8629432"/>
              <a:gd name="connsiteY2" fmla="*/ 732917 h 1165735"/>
              <a:gd name="connsiteX3" fmla="*/ 0 w 8629432"/>
              <a:gd name="connsiteY3" fmla="*/ 1126023 h 1165735"/>
              <a:gd name="connsiteX4" fmla="*/ 0 w 8629432"/>
              <a:gd name="connsiteY4" fmla="*/ 0 h 1165735"/>
              <a:gd name="connsiteX0" fmla="*/ 0 w 8628610"/>
              <a:gd name="connsiteY0" fmla="*/ 0 h 1485300"/>
              <a:gd name="connsiteX1" fmla="*/ 8628610 w 8628610"/>
              <a:gd name="connsiteY1" fmla="*/ 0 h 1485300"/>
              <a:gd name="connsiteX2" fmla="*/ 8620064 w 8628610"/>
              <a:gd name="connsiteY2" fmla="*/ 1091840 h 1485300"/>
              <a:gd name="connsiteX3" fmla="*/ 0 w 8628610"/>
              <a:gd name="connsiteY3" fmla="*/ 1126023 h 1485300"/>
              <a:gd name="connsiteX4" fmla="*/ 0 w 8628610"/>
              <a:gd name="connsiteY4" fmla="*/ 0 h 1485300"/>
              <a:gd name="connsiteX0" fmla="*/ 0 w 8628610"/>
              <a:gd name="connsiteY0" fmla="*/ 0 h 1396511"/>
              <a:gd name="connsiteX1" fmla="*/ 8628610 w 8628610"/>
              <a:gd name="connsiteY1" fmla="*/ 0 h 1396511"/>
              <a:gd name="connsiteX2" fmla="*/ 8620064 w 8628610"/>
              <a:gd name="connsiteY2" fmla="*/ 1091840 h 1396511"/>
              <a:gd name="connsiteX3" fmla="*/ 0 w 8628610"/>
              <a:gd name="connsiteY3" fmla="*/ 1126023 h 1396511"/>
              <a:gd name="connsiteX4" fmla="*/ 0 w 8628610"/>
              <a:gd name="connsiteY4" fmla="*/ 0 h 1396511"/>
              <a:gd name="connsiteX0" fmla="*/ 8546 w 8637156"/>
              <a:gd name="connsiteY0" fmla="*/ 0 h 1370730"/>
              <a:gd name="connsiteX1" fmla="*/ 8637156 w 8637156"/>
              <a:gd name="connsiteY1" fmla="*/ 0 h 1370730"/>
              <a:gd name="connsiteX2" fmla="*/ 8628610 w 8637156"/>
              <a:gd name="connsiteY2" fmla="*/ 1091840 h 1370730"/>
              <a:gd name="connsiteX3" fmla="*/ 0 w 8637156"/>
              <a:gd name="connsiteY3" fmla="*/ 792737 h 1370730"/>
              <a:gd name="connsiteX4" fmla="*/ 8546 w 8637156"/>
              <a:gd name="connsiteY4" fmla="*/ 0 h 1370730"/>
              <a:gd name="connsiteX0" fmla="*/ 8546 w 8637156"/>
              <a:gd name="connsiteY0" fmla="*/ 0 h 1394352"/>
              <a:gd name="connsiteX1" fmla="*/ 8637156 w 8637156"/>
              <a:gd name="connsiteY1" fmla="*/ 0 h 1394352"/>
              <a:gd name="connsiteX2" fmla="*/ 8628610 w 8637156"/>
              <a:gd name="connsiteY2" fmla="*/ 1091840 h 1394352"/>
              <a:gd name="connsiteX3" fmla="*/ 0 w 8637156"/>
              <a:gd name="connsiteY3" fmla="*/ 1100385 h 1394352"/>
              <a:gd name="connsiteX4" fmla="*/ 8546 w 8637156"/>
              <a:gd name="connsiteY4" fmla="*/ 0 h 1394352"/>
              <a:gd name="connsiteX0" fmla="*/ 248 w 8628858"/>
              <a:gd name="connsiteY0" fmla="*/ 0 h 1412583"/>
              <a:gd name="connsiteX1" fmla="*/ 8628858 w 8628858"/>
              <a:gd name="connsiteY1" fmla="*/ 0 h 1412583"/>
              <a:gd name="connsiteX2" fmla="*/ 8620312 w 8628858"/>
              <a:gd name="connsiteY2" fmla="*/ 1091840 h 1412583"/>
              <a:gd name="connsiteX3" fmla="*/ 17339 w 8628858"/>
              <a:gd name="connsiteY3" fmla="*/ 1305484 h 1412583"/>
              <a:gd name="connsiteX4" fmla="*/ 248 w 8628858"/>
              <a:gd name="connsiteY4" fmla="*/ 0 h 1412583"/>
              <a:gd name="connsiteX0" fmla="*/ 378 w 8628988"/>
              <a:gd name="connsiteY0" fmla="*/ 0 h 1371335"/>
              <a:gd name="connsiteX1" fmla="*/ 8628988 w 8628988"/>
              <a:gd name="connsiteY1" fmla="*/ 0 h 1371335"/>
              <a:gd name="connsiteX2" fmla="*/ 8620442 w 8628988"/>
              <a:gd name="connsiteY2" fmla="*/ 1091840 h 1371335"/>
              <a:gd name="connsiteX3" fmla="*/ 8924 w 8628988"/>
              <a:gd name="connsiteY3" fmla="*/ 801282 h 1371335"/>
              <a:gd name="connsiteX4" fmla="*/ 378 w 8628988"/>
              <a:gd name="connsiteY4" fmla="*/ 0 h 1371335"/>
              <a:gd name="connsiteX0" fmla="*/ 378 w 8628988"/>
              <a:gd name="connsiteY0" fmla="*/ 0 h 1384408"/>
              <a:gd name="connsiteX1" fmla="*/ 8628988 w 8628988"/>
              <a:gd name="connsiteY1" fmla="*/ 0 h 1384408"/>
              <a:gd name="connsiteX2" fmla="*/ 8620442 w 8628988"/>
              <a:gd name="connsiteY2" fmla="*/ 1091840 h 1384408"/>
              <a:gd name="connsiteX3" fmla="*/ 8924 w 8628988"/>
              <a:gd name="connsiteY3" fmla="*/ 801282 h 1384408"/>
              <a:gd name="connsiteX4" fmla="*/ 378 w 8628988"/>
              <a:gd name="connsiteY4" fmla="*/ 0 h 1384408"/>
              <a:gd name="connsiteX0" fmla="*/ 378 w 8628988"/>
              <a:gd name="connsiteY0" fmla="*/ 0 h 1429169"/>
              <a:gd name="connsiteX1" fmla="*/ 8628988 w 8628988"/>
              <a:gd name="connsiteY1" fmla="*/ 0 h 1429169"/>
              <a:gd name="connsiteX2" fmla="*/ 8620442 w 8628988"/>
              <a:gd name="connsiteY2" fmla="*/ 1091840 h 1429169"/>
              <a:gd name="connsiteX3" fmla="*/ 8924 w 8628988"/>
              <a:gd name="connsiteY3" fmla="*/ 801282 h 1429169"/>
              <a:gd name="connsiteX4" fmla="*/ 378 w 8628988"/>
              <a:gd name="connsiteY4" fmla="*/ 0 h 1429169"/>
              <a:gd name="connsiteX0" fmla="*/ 378 w 8628988"/>
              <a:gd name="connsiteY0" fmla="*/ 0 h 1377729"/>
              <a:gd name="connsiteX1" fmla="*/ 8628988 w 8628988"/>
              <a:gd name="connsiteY1" fmla="*/ 0 h 1377729"/>
              <a:gd name="connsiteX2" fmla="*/ 8620442 w 8628988"/>
              <a:gd name="connsiteY2" fmla="*/ 1091840 h 1377729"/>
              <a:gd name="connsiteX3" fmla="*/ 8924 w 8628988"/>
              <a:gd name="connsiteY3" fmla="*/ 801282 h 1377729"/>
              <a:gd name="connsiteX4" fmla="*/ 378 w 8628988"/>
              <a:gd name="connsiteY4" fmla="*/ 0 h 1377729"/>
              <a:gd name="connsiteX0" fmla="*/ 378 w 8628988"/>
              <a:gd name="connsiteY0" fmla="*/ 0 h 1296904"/>
              <a:gd name="connsiteX1" fmla="*/ 8628988 w 8628988"/>
              <a:gd name="connsiteY1" fmla="*/ 0 h 1296904"/>
              <a:gd name="connsiteX2" fmla="*/ 8620442 w 8628988"/>
              <a:gd name="connsiteY2" fmla="*/ 1004374 h 1296904"/>
              <a:gd name="connsiteX3" fmla="*/ 8924 w 8628988"/>
              <a:gd name="connsiteY3" fmla="*/ 801282 h 1296904"/>
              <a:gd name="connsiteX4" fmla="*/ 378 w 8628988"/>
              <a:gd name="connsiteY4" fmla="*/ 0 h 1296904"/>
              <a:gd name="connsiteX0" fmla="*/ 378 w 8628988"/>
              <a:gd name="connsiteY0" fmla="*/ 0 h 1381294"/>
              <a:gd name="connsiteX1" fmla="*/ 8628988 w 8628988"/>
              <a:gd name="connsiteY1" fmla="*/ 0 h 1381294"/>
              <a:gd name="connsiteX2" fmla="*/ 8620442 w 8628988"/>
              <a:gd name="connsiteY2" fmla="*/ 1004374 h 1381294"/>
              <a:gd name="connsiteX3" fmla="*/ 8924 w 8628988"/>
              <a:gd name="connsiteY3" fmla="*/ 801282 h 1381294"/>
              <a:gd name="connsiteX4" fmla="*/ 378 w 8628988"/>
              <a:gd name="connsiteY4" fmla="*/ 0 h 1381294"/>
              <a:gd name="connsiteX0" fmla="*/ 378 w 8628988"/>
              <a:gd name="connsiteY0" fmla="*/ 0 h 1425506"/>
              <a:gd name="connsiteX1" fmla="*/ 8628988 w 8628988"/>
              <a:gd name="connsiteY1" fmla="*/ 0 h 1425506"/>
              <a:gd name="connsiteX2" fmla="*/ 8620442 w 8628988"/>
              <a:gd name="connsiteY2" fmla="*/ 1052966 h 1425506"/>
              <a:gd name="connsiteX3" fmla="*/ 8924 w 8628988"/>
              <a:gd name="connsiteY3" fmla="*/ 801282 h 1425506"/>
              <a:gd name="connsiteX4" fmla="*/ 378 w 8628988"/>
              <a:gd name="connsiteY4" fmla="*/ 0 h 1425506"/>
              <a:gd name="connsiteX0" fmla="*/ 378 w 8628988"/>
              <a:gd name="connsiteY0" fmla="*/ 0 h 1434362"/>
              <a:gd name="connsiteX1" fmla="*/ 8628988 w 8628988"/>
              <a:gd name="connsiteY1" fmla="*/ 0 h 1434362"/>
              <a:gd name="connsiteX2" fmla="*/ 8620442 w 8628988"/>
              <a:gd name="connsiteY2" fmla="*/ 1062685 h 1434362"/>
              <a:gd name="connsiteX3" fmla="*/ 8924 w 8628988"/>
              <a:gd name="connsiteY3" fmla="*/ 801282 h 1434362"/>
              <a:gd name="connsiteX4" fmla="*/ 378 w 8628988"/>
              <a:gd name="connsiteY4" fmla="*/ 0 h 1434362"/>
              <a:gd name="connsiteX0" fmla="*/ 378 w 8628988"/>
              <a:gd name="connsiteY0" fmla="*/ 0 h 1499498"/>
              <a:gd name="connsiteX1" fmla="*/ 8628988 w 8628988"/>
              <a:gd name="connsiteY1" fmla="*/ 0 h 1499498"/>
              <a:gd name="connsiteX2" fmla="*/ 8620442 w 8628988"/>
              <a:gd name="connsiteY2" fmla="*/ 1062685 h 1499498"/>
              <a:gd name="connsiteX3" fmla="*/ 8924 w 8628988"/>
              <a:gd name="connsiteY3" fmla="*/ 801282 h 1499498"/>
              <a:gd name="connsiteX4" fmla="*/ 378 w 8628988"/>
              <a:gd name="connsiteY4" fmla="*/ 0 h 1499498"/>
              <a:gd name="connsiteX0" fmla="*/ 378 w 8628988"/>
              <a:gd name="connsiteY0" fmla="*/ 0 h 1499498"/>
              <a:gd name="connsiteX1" fmla="*/ 8628988 w 8628988"/>
              <a:gd name="connsiteY1" fmla="*/ 0 h 1499498"/>
              <a:gd name="connsiteX2" fmla="*/ 8620442 w 8628988"/>
              <a:gd name="connsiteY2" fmla="*/ 1062685 h 1499498"/>
              <a:gd name="connsiteX3" fmla="*/ 8924 w 8628988"/>
              <a:gd name="connsiteY3" fmla="*/ 801282 h 1499498"/>
              <a:gd name="connsiteX4" fmla="*/ 378 w 8628988"/>
              <a:gd name="connsiteY4" fmla="*/ 0 h 1499498"/>
              <a:gd name="connsiteX0" fmla="*/ 378 w 8628988"/>
              <a:gd name="connsiteY0" fmla="*/ 0 h 1499498"/>
              <a:gd name="connsiteX1" fmla="*/ 8628988 w 8628988"/>
              <a:gd name="connsiteY1" fmla="*/ 0 h 1499498"/>
              <a:gd name="connsiteX2" fmla="*/ 8620442 w 8628988"/>
              <a:gd name="connsiteY2" fmla="*/ 1062685 h 1499498"/>
              <a:gd name="connsiteX3" fmla="*/ 8924 w 8628988"/>
              <a:gd name="connsiteY3" fmla="*/ 801282 h 1499498"/>
              <a:gd name="connsiteX4" fmla="*/ 378 w 8628988"/>
              <a:gd name="connsiteY4" fmla="*/ 0 h 1499498"/>
              <a:gd name="connsiteX0" fmla="*/ 822 w 8629432"/>
              <a:gd name="connsiteY0" fmla="*/ 0 h 1510204"/>
              <a:gd name="connsiteX1" fmla="*/ 8629432 w 8629432"/>
              <a:gd name="connsiteY1" fmla="*/ 0 h 1510204"/>
              <a:gd name="connsiteX2" fmla="*/ 8620886 w 8629432"/>
              <a:gd name="connsiteY2" fmla="*/ 1062685 h 1510204"/>
              <a:gd name="connsiteX3" fmla="*/ 822 w 8629432"/>
              <a:gd name="connsiteY3" fmla="*/ 908186 h 1510204"/>
              <a:gd name="connsiteX4" fmla="*/ 822 w 8629432"/>
              <a:gd name="connsiteY4" fmla="*/ 0 h 151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9432" h="1510204">
                <a:moveTo>
                  <a:pt x="822" y="0"/>
                </a:moveTo>
                <a:lnTo>
                  <a:pt x="8629432" y="0"/>
                </a:lnTo>
                <a:cubicBezTo>
                  <a:pt x="8626583" y="306975"/>
                  <a:pt x="8623735" y="755710"/>
                  <a:pt x="8620886" y="1062685"/>
                </a:cubicBezTo>
                <a:cubicBezTo>
                  <a:pt x="7812766" y="2701461"/>
                  <a:pt x="1996807" y="-818064"/>
                  <a:pt x="822" y="908186"/>
                </a:cubicBezTo>
                <a:cubicBezTo>
                  <a:pt x="3671" y="643940"/>
                  <a:pt x="-2027" y="264246"/>
                  <a:pt x="822" y="0"/>
                </a:cubicBezTo>
                <a:close/>
              </a:path>
            </a:pathLst>
          </a:custGeom>
          <a:gradFill flip="none" rotWithShape="1">
            <a:gsLst>
              <a:gs pos="37000">
                <a:srgbClr val="203C70">
                  <a:shade val="67500"/>
                  <a:satMod val="115000"/>
                </a:srgbClr>
              </a:gs>
              <a:gs pos="100000">
                <a:schemeClr val="bg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49460" y="365126"/>
            <a:ext cx="6861558"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49460" y="1825625"/>
            <a:ext cx="6861558"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C552BC9-0F0E-4DB3-A8DF-1ED6FA22DEF7}"/>
              </a:ext>
            </a:extLst>
          </p:cNvPr>
          <p:cNvSpPr/>
          <p:nvPr userDrawn="1"/>
        </p:nvSpPr>
        <p:spPr>
          <a:xfrm>
            <a:off x="257695" y="6392486"/>
            <a:ext cx="8628610" cy="2992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34554C3-E251-445A-AB47-913BF8733EEA}"/>
              </a:ext>
            </a:extLst>
          </p:cNvPr>
          <p:cNvSpPr/>
          <p:nvPr userDrawn="1"/>
        </p:nvSpPr>
        <p:spPr>
          <a:xfrm>
            <a:off x="4152207" y="5985162"/>
            <a:ext cx="640080" cy="640080"/>
          </a:xfrm>
          <a:prstGeom prst="ellips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3F917B03-7BAE-4962-88BD-8F378FB5B19E}"/>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162287" y="5973572"/>
            <a:ext cx="630000" cy="630000"/>
          </a:xfrm>
          <a:prstGeom prst="rect">
            <a:avLst/>
          </a:prstGeom>
        </p:spPr>
      </p:pic>
      <p:pic>
        <p:nvPicPr>
          <p:cNvPr id="11" name="Picture 10">
            <a:extLst>
              <a:ext uri="{FF2B5EF4-FFF2-40B4-BE49-F238E27FC236}">
                <a16:creationId xmlns:a16="http://schemas.microsoft.com/office/drawing/2014/main" id="{E7891A6D-9575-4DDA-BD17-6C2E936B81A4}"/>
              </a:ext>
            </a:extLst>
          </p:cNvPr>
          <p:cNvPicPr>
            <a:picLocks noChangeAspect="1"/>
          </p:cNvPicPr>
          <p:nvPr userDrawn="1"/>
        </p:nvPicPr>
        <p:blipFill rotWithShape="1">
          <a:blip r:embed="rId9" cstate="hqprint">
            <a:extLst>
              <a:ext uri="{28A0092B-C50C-407E-A947-70E740481C1C}">
                <a14:useLocalDpi xmlns:a14="http://schemas.microsoft.com/office/drawing/2010/main" val="0"/>
              </a:ext>
            </a:extLst>
          </a:blip>
          <a:srcRect l="20818" t="15360" r="45455" b="12184"/>
          <a:stretch/>
        </p:blipFill>
        <p:spPr>
          <a:xfrm>
            <a:off x="7945769" y="432436"/>
            <a:ext cx="808592" cy="795516"/>
          </a:xfrm>
          <a:prstGeom prst="rect">
            <a:avLst/>
          </a:prstGeom>
        </p:spPr>
      </p:pic>
      <p:pic>
        <p:nvPicPr>
          <p:cNvPr id="12" name="Picture 11">
            <a:extLst>
              <a:ext uri="{FF2B5EF4-FFF2-40B4-BE49-F238E27FC236}">
                <a16:creationId xmlns:a16="http://schemas.microsoft.com/office/drawing/2014/main" id="{72948262-7C65-4036-A0D6-F7F233E4229D}"/>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7153255" y="436939"/>
            <a:ext cx="792514" cy="792514"/>
          </a:xfrm>
          <a:prstGeom prst="rect">
            <a:avLst/>
          </a:prstGeom>
        </p:spPr>
      </p:pic>
      <p:sp>
        <p:nvSpPr>
          <p:cNvPr id="20" name="TextBox 19">
            <a:extLst>
              <a:ext uri="{FF2B5EF4-FFF2-40B4-BE49-F238E27FC236}">
                <a16:creationId xmlns:a16="http://schemas.microsoft.com/office/drawing/2014/main" id="{05B1D285-2500-4B76-8A94-684FD2DAB3F3}"/>
              </a:ext>
            </a:extLst>
          </p:cNvPr>
          <p:cNvSpPr txBox="1"/>
          <p:nvPr userDrawn="1"/>
        </p:nvSpPr>
        <p:spPr>
          <a:xfrm>
            <a:off x="1659377" y="6384173"/>
            <a:ext cx="5780514" cy="276999"/>
          </a:xfrm>
          <a:prstGeom prst="rect">
            <a:avLst/>
          </a:prstGeom>
          <a:noFill/>
        </p:spPr>
        <p:txBody>
          <a:bodyPr wrap="square" rtlCol="0">
            <a:spAutoFit/>
          </a:bodyPr>
          <a:lstStyle/>
          <a:p>
            <a:pPr algn="ctr"/>
            <a:r>
              <a:rPr lang="en-GB" sz="1200" dirty="0">
                <a:solidFill>
                  <a:srgbClr val="203C70"/>
                </a:solidFill>
                <a:latin typeface="Arial Rounded MT Bold" panose="020F0704030504030204" pitchFamily="34" charset="0"/>
              </a:rPr>
              <a:t>Striving for excellence                         Empowering achievement</a:t>
            </a:r>
          </a:p>
        </p:txBody>
      </p:sp>
    </p:spTree>
    <p:extLst>
      <p:ext uri="{BB962C8B-B14F-4D97-AF65-F5344CB8AC3E}">
        <p14:creationId xmlns:p14="http://schemas.microsoft.com/office/powerpoint/2010/main" val="2843999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bbc.co.uk/bitesize/topics/zwwp8mn/articles/zw38srd#ztn4qyc" TargetMode="External"/><Relationship Id="rId5" Type="http://schemas.openxmlformats.org/officeDocument/2006/relationships/hyperlink" Target="https://www.youtube.com/watch?v=DYd7dg2I-9k"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zNFPnVz7JB4" TargetMode="External"/><Relationship Id="rId2" Type="http://schemas.openxmlformats.org/officeDocument/2006/relationships/hyperlink" Target="https://www.bbc.co.uk/bitesize/topics/zvwwxnb/articles/zx9ydx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oE9ET6CtaI" TargetMode="External"/><Relationship Id="rId2" Type="http://schemas.openxmlformats.org/officeDocument/2006/relationships/hyperlink" Target="https://www.bbc.co.uk/bitesize/articles/ztcp97h#zxn4qyc"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gpbooks.co.uk/primary-books/ks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crickweb.co.uk/ks2literacy.html" TargetMode="External"/><Relationship Id="rId3" Type="http://schemas.openxmlformats.org/officeDocument/2006/relationships/hyperlink" Target="https://www.bbc.co.uk/bitesize/subjects/zv48q6f" TargetMode="External"/><Relationship Id="rId7" Type="http://schemas.openxmlformats.org/officeDocument/2006/relationships/hyperlink" Target="https://www.topmarks.co.uk/english-games/7-11-years/spelling-and-grammar" TargetMode="External"/><Relationship Id="rId2" Type="http://schemas.openxmlformats.org/officeDocument/2006/relationships/hyperlink" Target="https://www.primaryhomeworkhelp.co.uk/literacy/index.htm" TargetMode="External"/><Relationship Id="rId1" Type="http://schemas.openxmlformats.org/officeDocument/2006/relationships/slideLayout" Target="../slideLayouts/slideLayout2.xml"/><Relationship Id="rId6" Type="http://schemas.openxmlformats.org/officeDocument/2006/relationships/hyperlink" Target="https://www.hampacademy.co.uk/year-3-2/" TargetMode="External"/><Relationship Id="rId5" Type="http://schemas.openxmlformats.org/officeDocument/2006/relationships/hyperlink" Target="https://www.spellingshed.com/en-gb/" TargetMode="External"/><Relationship Id="rId4" Type="http://schemas.openxmlformats.org/officeDocument/2006/relationships/hyperlink" Target="https://www.funenglishgames.com/grammargame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18sXFjb0TFc"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bbc.co.uk/bitesize/topics/zwwp8mn/articles/zp937p3#:~:text=A%20fronted%20adverbial%20is%20when,the%20sentence%2C%20before%20the%20ver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179331" y="2620243"/>
            <a:ext cx="9502662" cy="880765"/>
          </a:xfrm>
        </p:spPr>
        <p:txBody>
          <a:bodyPr>
            <a:noAutofit/>
          </a:bodyPr>
          <a:lstStyle/>
          <a:p>
            <a:r>
              <a:rPr lang="en-US" sz="4800" b="1" dirty="0">
                <a:solidFill>
                  <a:srgbClr val="203C70"/>
                </a:solidFill>
                <a:latin typeface="Arial Rounded MT Bold" panose="020F0704030504030204" pitchFamily="34" charset="0"/>
              </a:rPr>
              <a:t>Y3 Parent Workshop – </a:t>
            </a:r>
            <a:r>
              <a:rPr lang="en-US" sz="4800" b="1" dirty="0" err="1">
                <a:solidFill>
                  <a:srgbClr val="203C70"/>
                </a:solidFill>
                <a:latin typeface="Arial Rounded MT Bold" panose="020F0704030504030204" pitchFamily="34" charset="0"/>
              </a:rPr>
              <a:t>SPaG</a:t>
            </a:r>
            <a:br>
              <a:rPr lang="en-US" sz="4000" b="1" dirty="0"/>
            </a:br>
            <a:endParaRPr lang="en-GB" sz="2000" b="1" dirty="0"/>
          </a:p>
        </p:txBody>
      </p:sp>
      <p:sp>
        <p:nvSpPr>
          <p:cNvPr id="6" name="TextBox 5">
            <a:extLst>
              <a:ext uri="{FF2B5EF4-FFF2-40B4-BE49-F238E27FC236}">
                <a16:creationId xmlns:a16="http://schemas.microsoft.com/office/drawing/2014/main" id="{85803191-A4AF-4D34-92E0-EC30F7343B51}"/>
              </a:ext>
            </a:extLst>
          </p:cNvPr>
          <p:cNvSpPr txBox="1"/>
          <p:nvPr/>
        </p:nvSpPr>
        <p:spPr>
          <a:xfrm>
            <a:off x="1304783" y="4237757"/>
            <a:ext cx="6534434" cy="461665"/>
          </a:xfrm>
          <a:prstGeom prst="rect">
            <a:avLst/>
          </a:prstGeom>
          <a:noFill/>
        </p:spPr>
        <p:txBody>
          <a:bodyPr wrap="square">
            <a:spAutoFit/>
          </a:bodyPr>
          <a:lstStyle/>
          <a:p>
            <a:pPr algn="ctr"/>
            <a:r>
              <a:rPr lang="en-US" sz="2400" b="1" dirty="0"/>
              <a:t>Miss Martin (Zebras) and </a:t>
            </a:r>
            <a:r>
              <a:rPr lang="en-US" sz="2400" b="1" dirty="0" err="1"/>
              <a:t>Mrs</a:t>
            </a:r>
            <a:r>
              <a:rPr lang="en-US" sz="2400" b="1" dirty="0"/>
              <a:t> Lilly (Bears)</a:t>
            </a:r>
          </a:p>
        </p:txBody>
      </p:sp>
      <p:sp>
        <p:nvSpPr>
          <p:cNvPr id="8" name="AutoShape 2">
            <a:extLst>
              <a:ext uri="{FF2B5EF4-FFF2-40B4-BE49-F238E27FC236}">
                <a16:creationId xmlns:a16="http://schemas.microsoft.com/office/drawing/2014/main" id="{FFE951C3-8F9E-4CD1-B5DD-477CC5B94DA5}"/>
              </a:ext>
            </a:extLst>
          </p:cNvPr>
          <p:cNvSpPr>
            <a:spLocks noChangeAspect="1" noChangeArrowheads="1"/>
          </p:cNvSpPr>
          <p:nvPr/>
        </p:nvSpPr>
        <p:spPr bwMode="auto">
          <a:xfrm>
            <a:off x="758825" y="-769938"/>
            <a:ext cx="466725" cy="466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9909241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234224" y="908949"/>
            <a:ext cx="8321963" cy="880765"/>
          </a:xfrm>
        </p:spPr>
        <p:txBody>
          <a:bodyPr>
            <a:noAutofit/>
          </a:bodyPr>
          <a:lstStyle/>
          <a:p>
            <a:pPr algn="l"/>
            <a:r>
              <a:rPr lang="en-US" sz="4000" b="1" dirty="0">
                <a:solidFill>
                  <a:srgbClr val="203C70"/>
                </a:solidFill>
                <a:latin typeface="Arial Rounded MT Bold" panose="020F0704030504030204" pitchFamily="34" charset="0"/>
              </a:rPr>
              <a:t>Prepositions</a:t>
            </a:r>
            <a:endParaRPr lang="en-GB" sz="2000" b="1" dirty="0"/>
          </a:p>
        </p:txBody>
      </p:sp>
      <p:sp>
        <p:nvSpPr>
          <p:cNvPr id="5" name="TextBox 4">
            <a:extLst>
              <a:ext uri="{FF2B5EF4-FFF2-40B4-BE49-F238E27FC236}">
                <a16:creationId xmlns:a16="http://schemas.microsoft.com/office/drawing/2014/main" id="{B0787CEB-60B4-4472-B797-E1080406602C}"/>
              </a:ext>
            </a:extLst>
          </p:cNvPr>
          <p:cNvSpPr txBox="1"/>
          <p:nvPr/>
        </p:nvSpPr>
        <p:spPr>
          <a:xfrm>
            <a:off x="271434" y="1789714"/>
            <a:ext cx="4655074" cy="5016758"/>
          </a:xfrm>
          <a:prstGeom prst="rect">
            <a:avLst/>
          </a:prstGeom>
          <a:noFill/>
        </p:spPr>
        <p:txBody>
          <a:bodyPr wrap="square">
            <a:spAutoFit/>
          </a:bodyPr>
          <a:lstStyle/>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A preposition is a word that tells you where or when something is, in relation to something else.</a:t>
            </a:r>
          </a:p>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Examples include:</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After</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Before</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On</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Under</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Inside</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Outside</a:t>
            </a:r>
          </a:p>
          <a:p>
            <a:pPr marL="444500" lvl="3" indent="-285750" defTabSz="355600">
              <a:buClr>
                <a:schemeClr val="tx1"/>
              </a:buClr>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The house was </a:t>
            </a:r>
            <a:r>
              <a:rPr lang="en-GB" sz="2000" u="sng" dirty="0">
                <a:solidFill>
                  <a:srgbClr val="FF0000"/>
                </a:solidFill>
                <a:effectLst/>
                <a:ea typeface="Calibri" panose="020F0502020204030204" pitchFamily="34" charset="0"/>
                <a:cs typeface="Times New Roman" panose="02020603050405020304" pitchFamily="18" charset="0"/>
              </a:rPr>
              <a:t>on</a:t>
            </a:r>
            <a:r>
              <a:rPr lang="en-GB" sz="2000" dirty="0">
                <a:effectLst/>
                <a:ea typeface="Calibri" panose="020F0502020204030204" pitchFamily="34" charset="0"/>
                <a:cs typeface="Times New Roman" panose="02020603050405020304" pitchFamily="18" charset="0"/>
              </a:rPr>
              <a:t> the hill </a:t>
            </a:r>
            <a:r>
              <a:rPr lang="en-GB" sz="2000" u="sng" dirty="0">
                <a:solidFill>
                  <a:srgbClr val="FF0000"/>
                </a:solidFill>
                <a:effectLst/>
                <a:ea typeface="Calibri" panose="020F0502020204030204" pitchFamily="34" charset="0"/>
                <a:cs typeface="Times New Roman" panose="02020603050405020304" pitchFamily="18" charset="0"/>
              </a:rPr>
              <a:t>beside</a:t>
            </a:r>
            <a:r>
              <a:rPr lang="en-GB" sz="2000" dirty="0">
                <a:effectLst/>
                <a:ea typeface="Calibri" panose="020F0502020204030204" pitchFamily="34" charset="0"/>
                <a:cs typeface="Times New Roman" panose="02020603050405020304" pitchFamily="18" charset="0"/>
              </a:rPr>
              <a:t> the tree – These prepositions show exactly where the house was. </a:t>
            </a:r>
            <a:endParaRPr lang="en-GB" sz="2000" dirty="0">
              <a:ea typeface="Calibri" panose="020F0502020204030204" pitchFamily="34" charset="0"/>
              <a:cs typeface="Times New Roman" panose="02020603050405020304" pitchFamily="18" charset="0"/>
            </a:endParaRPr>
          </a:p>
          <a:p>
            <a:pPr lvl="1"/>
            <a:endParaRPr lang="en-GB" sz="2000" dirty="0">
              <a:ea typeface="Calibri" panose="020F0502020204030204" pitchFamily="34" charset="0"/>
              <a:cs typeface="Times New Roman" panose="02020603050405020304" pitchFamily="18" charset="0"/>
            </a:endParaRPr>
          </a:p>
          <a:p>
            <a:pPr lvl="1"/>
            <a:endParaRPr lang="en-GB"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1AD309AC-66CB-4173-B6AF-0700CD6C2700}"/>
              </a:ext>
            </a:extLst>
          </p:cNvPr>
          <p:cNvPicPr>
            <a:picLocks noChangeAspect="1"/>
          </p:cNvPicPr>
          <p:nvPr/>
        </p:nvPicPr>
        <p:blipFill rotWithShape="1">
          <a:blip r:embed="rId3"/>
          <a:srcRect b="5977"/>
          <a:stretch/>
        </p:blipFill>
        <p:spPr>
          <a:xfrm>
            <a:off x="5280097" y="1789714"/>
            <a:ext cx="3629679" cy="4395186"/>
          </a:xfrm>
          <a:prstGeom prst="rect">
            <a:avLst/>
          </a:prstGeom>
        </p:spPr>
      </p:pic>
    </p:spTree>
    <p:extLst>
      <p:ext uri="{BB962C8B-B14F-4D97-AF65-F5344CB8AC3E}">
        <p14:creationId xmlns:p14="http://schemas.microsoft.com/office/powerpoint/2010/main" val="34839731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234224" y="908949"/>
            <a:ext cx="8321963" cy="880765"/>
          </a:xfrm>
        </p:spPr>
        <p:txBody>
          <a:bodyPr>
            <a:noAutofit/>
          </a:bodyPr>
          <a:lstStyle/>
          <a:p>
            <a:pPr algn="l"/>
            <a:r>
              <a:rPr lang="en-US" sz="4000" b="1" dirty="0">
                <a:solidFill>
                  <a:srgbClr val="203C70"/>
                </a:solidFill>
                <a:latin typeface="Arial Rounded MT Bold" panose="020F0704030504030204" pitchFamily="34" charset="0"/>
              </a:rPr>
              <a:t>Prepositions</a:t>
            </a:r>
            <a:endParaRPr lang="en-GB" sz="2000" b="1" dirty="0"/>
          </a:p>
        </p:txBody>
      </p:sp>
      <p:sp>
        <p:nvSpPr>
          <p:cNvPr id="5" name="TextBox 4">
            <a:extLst>
              <a:ext uri="{FF2B5EF4-FFF2-40B4-BE49-F238E27FC236}">
                <a16:creationId xmlns:a16="http://schemas.microsoft.com/office/drawing/2014/main" id="{B0787CEB-60B4-4472-B797-E1080406602C}"/>
              </a:ext>
            </a:extLst>
          </p:cNvPr>
          <p:cNvSpPr txBox="1"/>
          <p:nvPr/>
        </p:nvSpPr>
        <p:spPr>
          <a:xfrm>
            <a:off x="297926" y="1662714"/>
            <a:ext cx="8611850" cy="1323439"/>
          </a:xfrm>
          <a:prstGeom prst="rect">
            <a:avLst/>
          </a:prstGeom>
          <a:noFill/>
        </p:spPr>
        <p:txBody>
          <a:bodyPr wrap="square">
            <a:spAutoFit/>
          </a:bodyPr>
          <a:lstStyle/>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Examples of SATs-style questions -</a:t>
            </a:r>
          </a:p>
          <a:p>
            <a:pPr lvl="1"/>
            <a:endParaRPr lang="en-GB" sz="2000" dirty="0">
              <a:ea typeface="Calibri" panose="020F0502020204030204" pitchFamily="34" charset="0"/>
              <a:cs typeface="Times New Roman" panose="02020603050405020304" pitchFamily="18" charset="0"/>
            </a:endParaRPr>
          </a:p>
          <a:p>
            <a:pPr lvl="1"/>
            <a:endParaRPr lang="en-GB"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5C275E0D-6988-47D0-BCF2-CEEBBDF79CC9}"/>
              </a:ext>
            </a:extLst>
          </p:cNvPr>
          <p:cNvPicPr>
            <a:picLocks noChangeAspect="1"/>
          </p:cNvPicPr>
          <p:nvPr/>
        </p:nvPicPr>
        <p:blipFill>
          <a:blip r:embed="rId3"/>
          <a:stretch>
            <a:fillRect/>
          </a:stretch>
        </p:blipFill>
        <p:spPr>
          <a:xfrm>
            <a:off x="234224" y="2103010"/>
            <a:ext cx="4592687" cy="2246507"/>
          </a:xfrm>
          <a:prstGeom prst="rect">
            <a:avLst/>
          </a:prstGeom>
        </p:spPr>
      </p:pic>
      <p:pic>
        <p:nvPicPr>
          <p:cNvPr id="9" name="Picture 8">
            <a:extLst>
              <a:ext uri="{FF2B5EF4-FFF2-40B4-BE49-F238E27FC236}">
                <a16:creationId xmlns:a16="http://schemas.microsoft.com/office/drawing/2014/main" id="{B91FD2AC-30F5-464F-995E-128A931A508F}"/>
              </a:ext>
            </a:extLst>
          </p:cNvPr>
          <p:cNvPicPr>
            <a:picLocks noChangeAspect="1"/>
          </p:cNvPicPr>
          <p:nvPr/>
        </p:nvPicPr>
        <p:blipFill>
          <a:blip r:embed="rId4"/>
          <a:stretch>
            <a:fillRect/>
          </a:stretch>
        </p:blipFill>
        <p:spPr>
          <a:xfrm>
            <a:off x="4888283" y="2103010"/>
            <a:ext cx="4021493" cy="2391816"/>
          </a:xfrm>
          <a:prstGeom prst="rect">
            <a:avLst/>
          </a:prstGeom>
        </p:spPr>
      </p:pic>
      <p:sp>
        <p:nvSpPr>
          <p:cNvPr id="10" name="TextBox 9">
            <a:extLst>
              <a:ext uri="{FF2B5EF4-FFF2-40B4-BE49-F238E27FC236}">
                <a16:creationId xmlns:a16="http://schemas.microsoft.com/office/drawing/2014/main" id="{BF3615D5-522B-4519-BBC1-B9B346706F0A}"/>
              </a:ext>
            </a:extLst>
          </p:cNvPr>
          <p:cNvSpPr txBox="1"/>
          <p:nvPr/>
        </p:nvSpPr>
        <p:spPr>
          <a:xfrm>
            <a:off x="0" y="4571026"/>
            <a:ext cx="8928100" cy="2554545"/>
          </a:xfrm>
          <a:prstGeom prst="rect">
            <a:avLst/>
          </a:prstGeom>
          <a:noFill/>
        </p:spPr>
        <p:txBody>
          <a:bodyPr wrap="square">
            <a:spAutoFit/>
          </a:bodyPr>
          <a:lstStyle/>
          <a:p>
            <a:pPr marL="158750" lvl="1" defTabSz="355600"/>
            <a:r>
              <a:rPr lang="en-GB" sz="2000" dirty="0">
                <a:effectLst/>
                <a:ea typeface="Calibri" panose="020F0502020204030204" pitchFamily="34" charset="0"/>
                <a:cs typeface="Times New Roman" panose="02020603050405020304" pitchFamily="18" charset="0"/>
              </a:rPr>
              <a:t>If you would like further information about prepositions, here are some video links:</a:t>
            </a:r>
          </a:p>
          <a:p>
            <a:pPr marL="158750" lvl="1" defTabSz="355600"/>
            <a:endParaRPr lang="en-GB" sz="20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hlinkClick r:id="rId5"/>
              </a:rPr>
              <a:t>https://www.youtube.com/watch?v=DYd7dg2I-9k</a:t>
            </a:r>
            <a:endParaRPr lang="en-GB" sz="16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endParaRPr lang="en-GB" sz="16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hlinkClick r:id="rId6"/>
              </a:rPr>
              <a:t>https://www.bbc.co.uk/bitesize/topics/zwwp8mn/articles/zw38srd#ztn4qyc</a:t>
            </a:r>
            <a:endParaRPr lang="en-GB" sz="16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endParaRPr lang="en-GB" dirty="0">
              <a:effectLst/>
              <a:ea typeface="Calibri" panose="020F0502020204030204" pitchFamily="34" charset="0"/>
              <a:cs typeface="Times New Roman" panose="02020603050405020304" pitchFamily="18" charset="0"/>
            </a:endParaRPr>
          </a:p>
          <a:p>
            <a:pPr lvl="1"/>
            <a:endParaRPr lang="en-GB" dirty="0">
              <a:ea typeface="Calibri" panose="020F0502020204030204" pitchFamily="34" charset="0"/>
              <a:cs typeface="Times New Roman" panose="02020603050405020304" pitchFamily="18" charset="0"/>
            </a:endParaRPr>
          </a:p>
          <a:p>
            <a:pPr lvl="1"/>
            <a:endParaRPr lang="en-GB"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1029164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234224" y="1048649"/>
            <a:ext cx="8321963" cy="880765"/>
          </a:xfrm>
        </p:spPr>
        <p:txBody>
          <a:bodyPr>
            <a:noAutofit/>
          </a:bodyPr>
          <a:lstStyle/>
          <a:p>
            <a:pPr algn="l"/>
            <a:r>
              <a:rPr lang="en-US" sz="4000" b="1" dirty="0">
                <a:solidFill>
                  <a:srgbClr val="203C70"/>
                </a:solidFill>
                <a:latin typeface="Arial Rounded MT Bold" panose="020F0704030504030204" pitchFamily="34" charset="0"/>
              </a:rPr>
              <a:t>Possessive apostrophes</a:t>
            </a:r>
            <a:endParaRPr lang="en-GB" sz="2000" b="1" dirty="0"/>
          </a:p>
        </p:txBody>
      </p:sp>
      <p:sp>
        <p:nvSpPr>
          <p:cNvPr id="5" name="TextBox 4">
            <a:extLst>
              <a:ext uri="{FF2B5EF4-FFF2-40B4-BE49-F238E27FC236}">
                <a16:creationId xmlns:a16="http://schemas.microsoft.com/office/drawing/2014/main" id="{B0787CEB-60B4-4472-B797-E1080406602C}"/>
              </a:ext>
            </a:extLst>
          </p:cNvPr>
          <p:cNvSpPr txBox="1"/>
          <p:nvPr/>
        </p:nvSpPr>
        <p:spPr>
          <a:xfrm>
            <a:off x="297926" y="1929414"/>
            <a:ext cx="8611850" cy="5016758"/>
          </a:xfrm>
          <a:prstGeom prst="rect">
            <a:avLst/>
          </a:prstGeom>
          <a:noFill/>
        </p:spPr>
        <p:txBody>
          <a:bodyPr wrap="square">
            <a:spAutoFit/>
          </a:bodyPr>
          <a:lstStyle/>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In Years 3 and 4, the children focus on the use of apostrophes.</a:t>
            </a:r>
          </a:p>
          <a:p>
            <a:pPr marL="444500" lvl="1" indent="-285750" defTabSz="355600">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444500" lvl="1" indent="-285750" defTabSz="355600">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a:p>
            <a:pPr marL="444500" lvl="1" indent="-285750" defTabSz="355600">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444500" lvl="1" indent="-285750" defTabSz="355600">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a:p>
            <a:pPr marL="444500" lvl="1" indent="-285750" defTabSz="355600">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444500" lvl="1" indent="-285750" defTabSz="355600">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a:p>
            <a:pPr marL="444500" lvl="1" indent="-285750" defTabSz="355600">
              <a:buFont typeface="Arial" panose="020B0604020202020204" pitchFamily="34" charset="0"/>
              <a:buChar char="•"/>
            </a:pPr>
            <a:endParaRPr lang="en-GB" sz="2000" dirty="0">
              <a:ea typeface="Calibri" panose="020F0502020204030204" pitchFamily="34" charset="0"/>
              <a:cs typeface="Times New Roman" panose="02020603050405020304" pitchFamily="18" charset="0"/>
            </a:endParaRPr>
          </a:p>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We specifically focus on apostrophes to show possession.</a:t>
            </a:r>
          </a:p>
          <a:p>
            <a:pPr marL="444500" lvl="1"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Singular possession – The </a:t>
            </a:r>
            <a:r>
              <a:rPr lang="en-GB" sz="2000" u="sng" dirty="0">
                <a:solidFill>
                  <a:srgbClr val="FF0000"/>
                </a:solidFill>
                <a:ea typeface="Calibri" panose="020F0502020204030204" pitchFamily="34" charset="0"/>
                <a:cs typeface="Times New Roman" panose="02020603050405020304" pitchFamily="18" charset="0"/>
              </a:rPr>
              <a:t>man’s</a:t>
            </a:r>
            <a:r>
              <a:rPr lang="en-GB" sz="2000" dirty="0">
                <a:ea typeface="Calibri" panose="020F0502020204030204" pitchFamily="34" charset="0"/>
                <a:cs typeface="Times New Roman" panose="02020603050405020304" pitchFamily="18" charset="0"/>
              </a:rPr>
              <a:t> hat. </a:t>
            </a:r>
          </a:p>
          <a:p>
            <a:pPr marL="158750" lvl="1" defTabSz="355600"/>
            <a:r>
              <a:rPr lang="en-GB" sz="2000" dirty="0">
                <a:effectLst/>
                <a:ea typeface="Calibri" panose="020F0502020204030204" pitchFamily="34" charset="0"/>
                <a:cs typeface="Times New Roman" panose="02020603050405020304" pitchFamily="18" charset="0"/>
              </a:rPr>
              <a:t>							</a:t>
            </a:r>
            <a:r>
              <a:rPr lang="en-GB" sz="2000" dirty="0">
                <a:ea typeface="Calibri" panose="020F0502020204030204" pitchFamily="34" charset="0"/>
                <a:cs typeface="Times New Roman" panose="02020603050405020304" pitchFamily="18" charset="0"/>
              </a:rPr>
              <a:t> –</a:t>
            </a:r>
            <a:r>
              <a:rPr lang="en-GB" sz="2000" dirty="0">
                <a:effectLst/>
                <a:ea typeface="Calibri" panose="020F0502020204030204" pitchFamily="34" charset="0"/>
                <a:cs typeface="Times New Roman" panose="02020603050405020304" pitchFamily="18" charset="0"/>
              </a:rPr>
              <a:t> The </a:t>
            </a:r>
            <a:r>
              <a:rPr lang="en-GB" sz="2000" u="sng" dirty="0">
                <a:solidFill>
                  <a:srgbClr val="FF0000"/>
                </a:solidFill>
                <a:effectLst/>
                <a:ea typeface="Calibri" panose="020F0502020204030204" pitchFamily="34" charset="0"/>
                <a:cs typeface="Times New Roman" panose="02020603050405020304" pitchFamily="18" charset="0"/>
              </a:rPr>
              <a:t>bike’s</a:t>
            </a:r>
            <a:r>
              <a:rPr lang="en-GB" sz="2000" dirty="0">
                <a:effectLst/>
                <a:ea typeface="Calibri" panose="020F0502020204030204" pitchFamily="34" charset="0"/>
                <a:cs typeface="Times New Roman" panose="02020603050405020304" pitchFamily="18" charset="0"/>
              </a:rPr>
              <a:t> wheel. </a:t>
            </a:r>
          </a:p>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Plural possession – The </a:t>
            </a:r>
            <a:r>
              <a:rPr lang="en-GB" sz="2000" u="sng" dirty="0">
                <a:solidFill>
                  <a:srgbClr val="FF0000"/>
                </a:solidFill>
                <a:effectLst/>
                <a:ea typeface="Calibri" panose="020F0502020204030204" pitchFamily="34" charset="0"/>
                <a:cs typeface="Times New Roman" panose="02020603050405020304" pitchFamily="18" charset="0"/>
              </a:rPr>
              <a:t>wolves</a:t>
            </a:r>
            <a:r>
              <a:rPr lang="en-GB" sz="2000" dirty="0">
                <a:effectLst/>
                <a:ea typeface="Calibri" panose="020F0502020204030204" pitchFamily="34" charset="0"/>
                <a:cs typeface="Times New Roman" panose="02020603050405020304" pitchFamily="18" charset="0"/>
              </a:rPr>
              <a:t>’ prey.</a:t>
            </a:r>
          </a:p>
          <a:p>
            <a:pPr marL="158750" lvl="1" defTabSz="355600"/>
            <a:r>
              <a:rPr lang="en-GB" sz="2000" dirty="0">
                <a:ea typeface="Calibri" panose="020F0502020204030204" pitchFamily="34" charset="0"/>
                <a:cs typeface="Times New Roman" panose="02020603050405020304" pitchFamily="18" charset="0"/>
              </a:rPr>
              <a:t>						  – The </a:t>
            </a:r>
            <a:r>
              <a:rPr lang="en-GB" sz="2000" u="sng" dirty="0">
                <a:solidFill>
                  <a:srgbClr val="FF0000"/>
                </a:solidFill>
                <a:ea typeface="Calibri" panose="020F0502020204030204" pitchFamily="34" charset="0"/>
                <a:cs typeface="Times New Roman" panose="02020603050405020304" pitchFamily="18" charset="0"/>
              </a:rPr>
              <a:t>boys</a:t>
            </a:r>
            <a:r>
              <a:rPr lang="en-GB" sz="2000" dirty="0">
                <a:ea typeface="Calibri" panose="020F0502020204030204" pitchFamily="34" charset="0"/>
                <a:cs typeface="Times New Roman" panose="02020603050405020304" pitchFamily="18" charset="0"/>
              </a:rPr>
              <a:t>’ toilets.</a:t>
            </a:r>
            <a:endParaRPr lang="en-GB" sz="2000" dirty="0">
              <a:effectLst/>
              <a:ea typeface="Calibri" panose="020F0502020204030204" pitchFamily="34" charset="0"/>
              <a:cs typeface="Times New Roman" panose="02020603050405020304" pitchFamily="18" charset="0"/>
            </a:endParaRPr>
          </a:p>
          <a:p>
            <a:pPr lvl="1"/>
            <a:endParaRPr lang="en-GB" sz="2000" dirty="0">
              <a:ea typeface="Calibri" panose="020F0502020204030204" pitchFamily="34" charset="0"/>
              <a:cs typeface="Times New Roman" panose="02020603050405020304" pitchFamily="18" charset="0"/>
            </a:endParaRPr>
          </a:p>
          <a:p>
            <a:pPr lvl="1"/>
            <a:endParaRPr lang="en-GB"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6B6DE043-015A-4BA0-B8CA-3FD6164F7888}"/>
              </a:ext>
            </a:extLst>
          </p:cNvPr>
          <p:cNvPicPr>
            <a:picLocks noChangeAspect="1"/>
          </p:cNvPicPr>
          <p:nvPr/>
        </p:nvPicPr>
        <p:blipFill>
          <a:blip r:embed="rId3"/>
          <a:stretch>
            <a:fillRect/>
          </a:stretch>
        </p:blipFill>
        <p:spPr>
          <a:xfrm>
            <a:off x="1143000" y="2416832"/>
            <a:ext cx="5718094" cy="1631217"/>
          </a:xfrm>
          <a:prstGeom prst="rect">
            <a:avLst/>
          </a:prstGeom>
        </p:spPr>
      </p:pic>
    </p:spTree>
    <p:extLst>
      <p:ext uri="{BB962C8B-B14F-4D97-AF65-F5344CB8AC3E}">
        <p14:creationId xmlns:p14="http://schemas.microsoft.com/office/powerpoint/2010/main" val="278635456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234224" y="1002097"/>
            <a:ext cx="8321963" cy="880765"/>
          </a:xfrm>
        </p:spPr>
        <p:txBody>
          <a:bodyPr>
            <a:noAutofit/>
          </a:bodyPr>
          <a:lstStyle/>
          <a:p>
            <a:pPr algn="l"/>
            <a:r>
              <a:rPr lang="en-US" sz="4000" b="1" dirty="0">
                <a:solidFill>
                  <a:srgbClr val="203C70"/>
                </a:solidFill>
                <a:latin typeface="Arial Rounded MT Bold" panose="020F0704030504030204" pitchFamily="34" charset="0"/>
              </a:rPr>
              <a:t>Possessive apostrophes</a:t>
            </a:r>
            <a:endParaRPr lang="en-GB" sz="2000" b="1" dirty="0"/>
          </a:p>
        </p:txBody>
      </p:sp>
      <p:sp>
        <p:nvSpPr>
          <p:cNvPr id="5" name="TextBox 4">
            <a:extLst>
              <a:ext uri="{FF2B5EF4-FFF2-40B4-BE49-F238E27FC236}">
                <a16:creationId xmlns:a16="http://schemas.microsoft.com/office/drawing/2014/main" id="{B0787CEB-60B4-4472-B797-E1080406602C}"/>
              </a:ext>
            </a:extLst>
          </p:cNvPr>
          <p:cNvSpPr txBox="1"/>
          <p:nvPr/>
        </p:nvSpPr>
        <p:spPr>
          <a:xfrm>
            <a:off x="297926" y="1841159"/>
            <a:ext cx="8611850" cy="1323439"/>
          </a:xfrm>
          <a:prstGeom prst="rect">
            <a:avLst/>
          </a:prstGeom>
          <a:noFill/>
        </p:spPr>
        <p:txBody>
          <a:bodyPr wrap="square">
            <a:spAutoFit/>
          </a:bodyPr>
          <a:lstStyle/>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Examples of SATs-style questions -</a:t>
            </a:r>
          </a:p>
          <a:p>
            <a:pPr lvl="1"/>
            <a:endParaRPr lang="en-GB" sz="2000" dirty="0">
              <a:ea typeface="Calibri" panose="020F0502020204030204" pitchFamily="34" charset="0"/>
              <a:cs typeface="Times New Roman" panose="02020603050405020304" pitchFamily="18" charset="0"/>
            </a:endParaRPr>
          </a:p>
          <a:p>
            <a:pPr lvl="1"/>
            <a:endParaRPr lang="en-GB"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DC6360F6-27C0-4FC2-8AC6-EEF0F179949F}"/>
              </a:ext>
            </a:extLst>
          </p:cNvPr>
          <p:cNvPicPr>
            <a:picLocks noChangeAspect="1"/>
          </p:cNvPicPr>
          <p:nvPr/>
        </p:nvPicPr>
        <p:blipFill>
          <a:blip r:embed="rId3"/>
          <a:stretch>
            <a:fillRect/>
          </a:stretch>
        </p:blipFill>
        <p:spPr>
          <a:xfrm>
            <a:off x="234224" y="2183646"/>
            <a:ext cx="5524228" cy="1605012"/>
          </a:xfrm>
          <a:prstGeom prst="rect">
            <a:avLst/>
          </a:prstGeom>
        </p:spPr>
      </p:pic>
      <p:pic>
        <p:nvPicPr>
          <p:cNvPr id="8" name="Picture 7">
            <a:extLst>
              <a:ext uri="{FF2B5EF4-FFF2-40B4-BE49-F238E27FC236}">
                <a16:creationId xmlns:a16="http://schemas.microsoft.com/office/drawing/2014/main" id="{481608B0-8D4F-4FB2-A2FA-BC0274A91C8D}"/>
              </a:ext>
            </a:extLst>
          </p:cNvPr>
          <p:cNvPicPr>
            <a:picLocks noChangeAspect="1"/>
          </p:cNvPicPr>
          <p:nvPr/>
        </p:nvPicPr>
        <p:blipFill>
          <a:blip r:embed="rId4"/>
          <a:stretch>
            <a:fillRect/>
          </a:stretch>
        </p:blipFill>
        <p:spPr>
          <a:xfrm>
            <a:off x="3660699" y="3871848"/>
            <a:ext cx="5249078" cy="1984055"/>
          </a:xfrm>
          <a:prstGeom prst="rect">
            <a:avLst/>
          </a:prstGeom>
        </p:spPr>
      </p:pic>
    </p:spTree>
    <p:extLst>
      <p:ext uri="{BB962C8B-B14F-4D97-AF65-F5344CB8AC3E}">
        <p14:creationId xmlns:p14="http://schemas.microsoft.com/office/powerpoint/2010/main" val="74551971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752B91-2DF9-4A17-8717-CD75E4132503}"/>
              </a:ext>
            </a:extLst>
          </p:cNvPr>
          <p:cNvSpPr txBox="1">
            <a:spLocks/>
          </p:cNvSpPr>
          <p:nvPr/>
        </p:nvSpPr>
        <p:spPr>
          <a:xfrm>
            <a:off x="5660579" y="1779207"/>
            <a:ext cx="3309075" cy="880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03C70"/>
                </a:solidFill>
                <a:latin typeface="Arial Rounded MT Bold" panose="020F0704030504030204" pitchFamily="34" charset="0"/>
              </a:rPr>
              <a:t>Possessive </a:t>
            </a:r>
          </a:p>
          <a:p>
            <a:pPr algn="ctr"/>
            <a:r>
              <a:rPr lang="en-US" sz="4000" b="1" dirty="0">
                <a:solidFill>
                  <a:srgbClr val="203C70"/>
                </a:solidFill>
                <a:latin typeface="Arial Rounded MT Bold" panose="020F0704030504030204" pitchFamily="34" charset="0"/>
              </a:rPr>
              <a:t>apostrophes</a:t>
            </a:r>
            <a:endParaRPr lang="en-GB" sz="2000" b="1" dirty="0"/>
          </a:p>
        </p:txBody>
      </p:sp>
      <p:sp>
        <p:nvSpPr>
          <p:cNvPr id="7" name="TextBox 6">
            <a:extLst>
              <a:ext uri="{FF2B5EF4-FFF2-40B4-BE49-F238E27FC236}">
                <a16:creationId xmlns:a16="http://schemas.microsoft.com/office/drawing/2014/main" id="{0B7A2A82-4D43-4005-977C-2C94AC1FA606}"/>
              </a:ext>
            </a:extLst>
          </p:cNvPr>
          <p:cNvSpPr txBox="1"/>
          <p:nvPr/>
        </p:nvSpPr>
        <p:spPr>
          <a:xfrm>
            <a:off x="5711379" y="2894614"/>
            <a:ext cx="3309074" cy="4216539"/>
          </a:xfrm>
          <a:prstGeom prst="rect">
            <a:avLst/>
          </a:prstGeom>
          <a:noFill/>
        </p:spPr>
        <p:txBody>
          <a:bodyPr wrap="square">
            <a:spAutoFit/>
          </a:bodyPr>
          <a:lstStyle/>
          <a:p>
            <a:pPr marL="158750" lvl="1" defTabSz="355600"/>
            <a:r>
              <a:rPr lang="en-GB" sz="2000" dirty="0">
                <a:effectLst/>
                <a:ea typeface="Calibri" panose="020F0502020204030204" pitchFamily="34" charset="0"/>
                <a:cs typeface="Times New Roman" panose="02020603050405020304" pitchFamily="18" charset="0"/>
              </a:rPr>
              <a:t>If you would like further information about apostrophes, here are some video links:</a:t>
            </a:r>
          </a:p>
          <a:p>
            <a:pPr marL="158750" lvl="1" defTabSz="355600"/>
            <a:endParaRPr lang="en-GB" sz="20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hlinkClick r:id="rId2"/>
              </a:rPr>
              <a:t>https://www.bbc.co.uk/bitesize/topics/zvwwxnb/articles/zx9ydxs</a:t>
            </a:r>
            <a:endParaRPr lang="en-GB" sz="16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endParaRPr lang="en-GB" sz="16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hlinkClick r:id="rId3"/>
              </a:rPr>
              <a:t>https://www.youtube.com/watch?v=zNFPnVz7JB4</a:t>
            </a:r>
            <a:endParaRPr lang="en-GB" sz="16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endParaRPr lang="en-GB" dirty="0">
              <a:effectLst/>
              <a:ea typeface="Calibri" panose="020F0502020204030204" pitchFamily="34" charset="0"/>
              <a:cs typeface="Times New Roman" panose="02020603050405020304" pitchFamily="18" charset="0"/>
            </a:endParaRPr>
          </a:p>
          <a:p>
            <a:pPr lvl="1"/>
            <a:endParaRPr lang="en-GB" dirty="0">
              <a:ea typeface="Calibri" panose="020F0502020204030204" pitchFamily="34" charset="0"/>
              <a:cs typeface="Times New Roman" panose="02020603050405020304" pitchFamily="18" charset="0"/>
            </a:endParaRPr>
          </a:p>
          <a:p>
            <a:pPr lvl="1"/>
            <a:endParaRPr lang="en-GB"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6B869649-79F4-4C84-AF8F-55E569F8F4B6}"/>
              </a:ext>
            </a:extLst>
          </p:cNvPr>
          <p:cNvPicPr>
            <a:picLocks noChangeAspect="1"/>
          </p:cNvPicPr>
          <p:nvPr/>
        </p:nvPicPr>
        <p:blipFill>
          <a:blip r:embed="rId4"/>
          <a:stretch>
            <a:fillRect/>
          </a:stretch>
        </p:blipFill>
        <p:spPr>
          <a:xfrm>
            <a:off x="752662" y="445248"/>
            <a:ext cx="4124138" cy="5967504"/>
          </a:xfrm>
          <a:prstGeom prst="rect">
            <a:avLst/>
          </a:prstGeom>
        </p:spPr>
      </p:pic>
    </p:spTree>
    <p:extLst>
      <p:ext uri="{BB962C8B-B14F-4D97-AF65-F5344CB8AC3E}">
        <p14:creationId xmlns:p14="http://schemas.microsoft.com/office/powerpoint/2010/main" val="27701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0A092-7D49-4560-9C95-F49C3F38E47B}"/>
              </a:ext>
            </a:extLst>
          </p:cNvPr>
          <p:cNvSpPr>
            <a:spLocks noGrp="1"/>
          </p:cNvSpPr>
          <p:nvPr>
            <p:ph type="title"/>
          </p:nvPr>
        </p:nvSpPr>
        <p:spPr>
          <a:xfrm>
            <a:off x="979812" y="500062"/>
            <a:ext cx="6861558" cy="1325563"/>
          </a:xfrm>
        </p:spPr>
        <p:txBody>
          <a:bodyPr/>
          <a:lstStyle/>
          <a:p>
            <a:r>
              <a:rPr lang="en-US" b="1" dirty="0">
                <a:solidFill>
                  <a:srgbClr val="203C70"/>
                </a:solidFill>
                <a:latin typeface="Arial Rounded MT Bold" panose="020F0704030504030204" pitchFamily="34" charset="0"/>
              </a:rPr>
              <a:t>Speech	</a:t>
            </a:r>
            <a:endParaRPr lang="en-GB" dirty="0"/>
          </a:p>
        </p:txBody>
      </p:sp>
      <p:sp>
        <p:nvSpPr>
          <p:cNvPr id="3" name="Content Placeholder 2">
            <a:extLst>
              <a:ext uri="{FF2B5EF4-FFF2-40B4-BE49-F238E27FC236}">
                <a16:creationId xmlns:a16="http://schemas.microsoft.com/office/drawing/2014/main" id="{E60FA3AF-4B34-4883-8BE4-DDE9F4D5537C}"/>
              </a:ext>
            </a:extLst>
          </p:cNvPr>
          <p:cNvSpPr>
            <a:spLocks noGrp="1"/>
          </p:cNvSpPr>
          <p:nvPr>
            <p:ph idx="1"/>
          </p:nvPr>
        </p:nvSpPr>
        <p:spPr>
          <a:xfrm>
            <a:off x="283606" y="1597025"/>
            <a:ext cx="5714858" cy="4351338"/>
          </a:xfrm>
        </p:spPr>
        <p:txBody>
          <a:bodyPr>
            <a:normAutofit/>
          </a:bodyPr>
          <a:lstStyle/>
          <a:p>
            <a:r>
              <a:rPr lang="en-US" dirty="0"/>
              <a:t>There are 2 types of speech: reported (indirect) and direct. Direct speech includes exact spoken words. Indirect is summing up what someone has said. </a:t>
            </a:r>
          </a:p>
          <a:p>
            <a:r>
              <a:rPr lang="en-US" dirty="0"/>
              <a:t>Children need to use and punctuate </a:t>
            </a:r>
            <a:r>
              <a:rPr lang="en-US" b="1" dirty="0"/>
              <a:t>direct speech</a:t>
            </a:r>
            <a:r>
              <a:rPr lang="en-US" dirty="0"/>
              <a:t>. </a:t>
            </a:r>
          </a:p>
          <a:p>
            <a:endParaRPr lang="en-GB" dirty="0"/>
          </a:p>
        </p:txBody>
      </p:sp>
      <p:pic>
        <p:nvPicPr>
          <p:cNvPr id="7" name="Picture 6">
            <a:extLst>
              <a:ext uri="{FF2B5EF4-FFF2-40B4-BE49-F238E27FC236}">
                <a16:creationId xmlns:a16="http://schemas.microsoft.com/office/drawing/2014/main" id="{88BA4E77-9421-42B6-B2AC-FEBBFC34071F}"/>
              </a:ext>
            </a:extLst>
          </p:cNvPr>
          <p:cNvPicPr>
            <a:picLocks noChangeAspect="1"/>
          </p:cNvPicPr>
          <p:nvPr/>
        </p:nvPicPr>
        <p:blipFill>
          <a:blip r:embed="rId2"/>
          <a:stretch>
            <a:fillRect/>
          </a:stretch>
        </p:blipFill>
        <p:spPr>
          <a:xfrm>
            <a:off x="6536691" y="365126"/>
            <a:ext cx="2157849" cy="3255483"/>
          </a:xfrm>
          <a:prstGeom prst="rect">
            <a:avLst/>
          </a:prstGeom>
        </p:spPr>
      </p:pic>
      <p:pic>
        <p:nvPicPr>
          <p:cNvPr id="5" name="Picture 4">
            <a:extLst>
              <a:ext uri="{FF2B5EF4-FFF2-40B4-BE49-F238E27FC236}">
                <a16:creationId xmlns:a16="http://schemas.microsoft.com/office/drawing/2014/main" id="{BA82E60B-8690-4C51-9AF1-AA991AE07DB9}"/>
              </a:ext>
            </a:extLst>
          </p:cNvPr>
          <p:cNvPicPr>
            <a:picLocks noChangeAspect="1"/>
          </p:cNvPicPr>
          <p:nvPr/>
        </p:nvPicPr>
        <p:blipFill>
          <a:blip r:embed="rId3"/>
          <a:stretch>
            <a:fillRect/>
          </a:stretch>
        </p:blipFill>
        <p:spPr>
          <a:xfrm>
            <a:off x="5062662" y="4065302"/>
            <a:ext cx="4043066" cy="2172394"/>
          </a:xfrm>
          <a:prstGeom prst="rect">
            <a:avLst/>
          </a:prstGeom>
        </p:spPr>
      </p:pic>
      <p:sp>
        <p:nvSpPr>
          <p:cNvPr id="8" name="TextBox 7">
            <a:extLst>
              <a:ext uri="{FF2B5EF4-FFF2-40B4-BE49-F238E27FC236}">
                <a16:creationId xmlns:a16="http://schemas.microsoft.com/office/drawing/2014/main" id="{5756D4C0-CF3E-4A6E-ADC0-F772F2B1413C}"/>
              </a:ext>
            </a:extLst>
          </p:cNvPr>
          <p:cNvSpPr txBox="1"/>
          <p:nvPr/>
        </p:nvSpPr>
        <p:spPr>
          <a:xfrm>
            <a:off x="283606" y="4614644"/>
            <a:ext cx="4779056" cy="1815882"/>
          </a:xfrm>
          <a:prstGeom prst="rect">
            <a:avLst/>
          </a:prstGeom>
          <a:noFill/>
        </p:spPr>
        <p:txBody>
          <a:bodyPr wrap="square">
            <a:spAutoFit/>
          </a:bodyPr>
          <a:lstStyle/>
          <a:p>
            <a:pPr marL="180975" indent="-180975">
              <a:buFont typeface="Arial" panose="020B0604020202020204" pitchFamily="34" charset="0"/>
              <a:buChar char="•"/>
            </a:pPr>
            <a:r>
              <a:rPr lang="en-US" sz="2800" dirty="0"/>
              <a:t>They need to have understanding of when to use inverted commas (speech marks).</a:t>
            </a:r>
          </a:p>
        </p:txBody>
      </p:sp>
    </p:spTree>
    <p:extLst>
      <p:ext uri="{BB962C8B-B14F-4D97-AF65-F5344CB8AC3E}">
        <p14:creationId xmlns:p14="http://schemas.microsoft.com/office/powerpoint/2010/main" val="545861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AF05-BC46-42E7-84D8-3BEAF2725D1B}"/>
              </a:ext>
            </a:extLst>
          </p:cNvPr>
          <p:cNvSpPr>
            <a:spLocks noGrp="1"/>
          </p:cNvSpPr>
          <p:nvPr>
            <p:ph type="title"/>
          </p:nvPr>
        </p:nvSpPr>
        <p:spPr>
          <a:xfrm>
            <a:off x="773310" y="461350"/>
            <a:ext cx="6861558" cy="1325563"/>
          </a:xfrm>
        </p:spPr>
        <p:txBody>
          <a:bodyPr/>
          <a:lstStyle/>
          <a:p>
            <a:r>
              <a:rPr lang="en-US" b="1" dirty="0">
                <a:solidFill>
                  <a:srgbClr val="203C70"/>
                </a:solidFill>
                <a:latin typeface="Arial Rounded MT Bold" panose="020F0704030504030204" pitchFamily="34" charset="0"/>
              </a:rPr>
              <a:t>Speech</a:t>
            </a:r>
            <a:endParaRPr lang="en-GB" dirty="0"/>
          </a:p>
        </p:txBody>
      </p:sp>
      <p:sp>
        <p:nvSpPr>
          <p:cNvPr id="3" name="Content Placeholder 2">
            <a:extLst>
              <a:ext uri="{FF2B5EF4-FFF2-40B4-BE49-F238E27FC236}">
                <a16:creationId xmlns:a16="http://schemas.microsoft.com/office/drawing/2014/main" id="{C42A34D8-FFFF-4C31-9C9F-CA7CD2555507}"/>
              </a:ext>
            </a:extLst>
          </p:cNvPr>
          <p:cNvSpPr>
            <a:spLocks noGrp="1"/>
          </p:cNvSpPr>
          <p:nvPr>
            <p:ph idx="1"/>
          </p:nvPr>
        </p:nvSpPr>
        <p:spPr/>
        <p:txBody>
          <a:bodyPr>
            <a:normAutofit/>
          </a:bodyPr>
          <a:lstStyle/>
          <a:p>
            <a:pPr marL="36195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Examples of SATs-style questions -</a:t>
            </a:r>
          </a:p>
        </p:txBody>
      </p:sp>
      <p:pic>
        <p:nvPicPr>
          <p:cNvPr id="5" name="Picture 4">
            <a:extLst>
              <a:ext uri="{FF2B5EF4-FFF2-40B4-BE49-F238E27FC236}">
                <a16:creationId xmlns:a16="http://schemas.microsoft.com/office/drawing/2014/main" id="{1F8E296A-5ECF-4AA4-AD8E-AF5CE8794D85}"/>
              </a:ext>
            </a:extLst>
          </p:cNvPr>
          <p:cNvPicPr>
            <a:picLocks noChangeAspect="1"/>
          </p:cNvPicPr>
          <p:nvPr/>
        </p:nvPicPr>
        <p:blipFill>
          <a:blip r:embed="rId2"/>
          <a:stretch>
            <a:fillRect/>
          </a:stretch>
        </p:blipFill>
        <p:spPr>
          <a:xfrm>
            <a:off x="383408" y="2272182"/>
            <a:ext cx="4835648" cy="1450694"/>
          </a:xfrm>
          <a:prstGeom prst="rect">
            <a:avLst/>
          </a:prstGeom>
        </p:spPr>
      </p:pic>
      <p:pic>
        <p:nvPicPr>
          <p:cNvPr id="7" name="Picture 6">
            <a:extLst>
              <a:ext uri="{FF2B5EF4-FFF2-40B4-BE49-F238E27FC236}">
                <a16:creationId xmlns:a16="http://schemas.microsoft.com/office/drawing/2014/main" id="{152AF9C8-FB5C-4876-9032-307F53D207BF}"/>
              </a:ext>
            </a:extLst>
          </p:cNvPr>
          <p:cNvPicPr>
            <a:picLocks noChangeAspect="1"/>
          </p:cNvPicPr>
          <p:nvPr/>
        </p:nvPicPr>
        <p:blipFill>
          <a:blip r:embed="rId3"/>
          <a:stretch>
            <a:fillRect/>
          </a:stretch>
        </p:blipFill>
        <p:spPr>
          <a:xfrm>
            <a:off x="5820771" y="1668798"/>
            <a:ext cx="3010320" cy="2276793"/>
          </a:xfrm>
          <a:prstGeom prst="rect">
            <a:avLst/>
          </a:prstGeom>
        </p:spPr>
      </p:pic>
      <p:sp>
        <p:nvSpPr>
          <p:cNvPr id="8" name="Rectangle 7">
            <a:extLst>
              <a:ext uri="{FF2B5EF4-FFF2-40B4-BE49-F238E27FC236}">
                <a16:creationId xmlns:a16="http://schemas.microsoft.com/office/drawing/2014/main" id="{112E16AD-8E66-4E5C-8C94-E5E7A2058332}"/>
              </a:ext>
            </a:extLst>
          </p:cNvPr>
          <p:cNvSpPr/>
          <p:nvPr/>
        </p:nvSpPr>
        <p:spPr>
          <a:xfrm>
            <a:off x="5542156" y="3880862"/>
            <a:ext cx="535259" cy="535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2D4752F9-FDDE-4050-8F4A-1113C3C9B405}"/>
              </a:ext>
            </a:extLst>
          </p:cNvPr>
          <p:cNvSpPr/>
          <p:nvPr/>
        </p:nvSpPr>
        <p:spPr>
          <a:xfrm>
            <a:off x="4683797" y="3498241"/>
            <a:ext cx="535259" cy="535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47F7B7A4-AF1E-4E77-8FD7-2F81330424CE}"/>
              </a:ext>
            </a:extLst>
          </p:cNvPr>
          <p:cNvSpPr/>
          <p:nvPr/>
        </p:nvSpPr>
        <p:spPr>
          <a:xfrm>
            <a:off x="8233011" y="5686784"/>
            <a:ext cx="431487" cy="535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D38C2917-CFE0-4E8A-9F1C-41F96E88C6AC}"/>
              </a:ext>
            </a:extLst>
          </p:cNvPr>
          <p:cNvSpPr/>
          <p:nvPr/>
        </p:nvSpPr>
        <p:spPr>
          <a:xfrm>
            <a:off x="5017478" y="1737161"/>
            <a:ext cx="535259" cy="535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0FAF661B-95DF-4CBF-AEEF-21C9935A7BAA}"/>
              </a:ext>
            </a:extLst>
          </p:cNvPr>
          <p:cNvSpPr/>
          <p:nvPr/>
        </p:nvSpPr>
        <p:spPr>
          <a:xfrm>
            <a:off x="7783386" y="3566285"/>
            <a:ext cx="535259" cy="5350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Picture 2">
            <a:extLst>
              <a:ext uri="{FF2B5EF4-FFF2-40B4-BE49-F238E27FC236}">
                <a16:creationId xmlns:a16="http://schemas.microsoft.com/office/drawing/2014/main" id="{0984A825-A6B1-4366-BFF7-FF0366628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011" y="3966652"/>
            <a:ext cx="4260889" cy="236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30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ED383-FE70-4797-A868-26FC5C1C9CC1}"/>
              </a:ext>
            </a:extLst>
          </p:cNvPr>
          <p:cNvSpPr>
            <a:spLocks noGrp="1"/>
          </p:cNvSpPr>
          <p:nvPr>
            <p:ph type="title"/>
          </p:nvPr>
        </p:nvSpPr>
        <p:spPr>
          <a:xfrm>
            <a:off x="996415" y="417106"/>
            <a:ext cx="6861558" cy="1325563"/>
          </a:xfrm>
        </p:spPr>
        <p:txBody>
          <a:bodyPr/>
          <a:lstStyle/>
          <a:p>
            <a:r>
              <a:rPr lang="en-US" b="1" dirty="0">
                <a:solidFill>
                  <a:srgbClr val="203C70"/>
                </a:solidFill>
                <a:latin typeface="Arial Rounded MT Bold" panose="020F0704030504030204" pitchFamily="34" charset="0"/>
              </a:rPr>
              <a:t>Speech</a:t>
            </a:r>
            <a:endParaRPr lang="en-GB" dirty="0"/>
          </a:p>
        </p:txBody>
      </p:sp>
      <p:sp>
        <p:nvSpPr>
          <p:cNvPr id="3" name="Content Placeholder 2">
            <a:extLst>
              <a:ext uri="{FF2B5EF4-FFF2-40B4-BE49-F238E27FC236}">
                <a16:creationId xmlns:a16="http://schemas.microsoft.com/office/drawing/2014/main" id="{2A0DF7E0-6287-4E8C-9834-6C2AC7495790}"/>
              </a:ext>
            </a:extLst>
          </p:cNvPr>
          <p:cNvSpPr>
            <a:spLocks noGrp="1"/>
          </p:cNvSpPr>
          <p:nvPr>
            <p:ph idx="1"/>
          </p:nvPr>
        </p:nvSpPr>
        <p:spPr>
          <a:xfrm>
            <a:off x="449460" y="1825625"/>
            <a:ext cx="3888364" cy="4351338"/>
          </a:xfrm>
        </p:spPr>
        <p:txBody>
          <a:bodyPr/>
          <a:lstStyle/>
          <a:p>
            <a:pPr marL="0" indent="0">
              <a:buNone/>
            </a:pPr>
            <a:r>
              <a:rPr lang="en-US" sz="2000" dirty="0"/>
              <a:t>If you would like further information about speech, here are some video links:</a:t>
            </a:r>
          </a:p>
          <a:p>
            <a:pPr marL="0" indent="0">
              <a:buNone/>
            </a:pPr>
            <a:endParaRPr lang="en-US" sz="2000" dirty="0"/>
          </a:p>
          <a:p>
            <a:r>
              <a:rPr lang="en-GB" sz="1800" dirty="0">
                <a:hlinkClick r:id="rId2"/>
              </a:rPr>
              <a:t>https://www.bbc.co.uk/bitesize/articles/ztcp97h#zxn4qyc</a:t>
            </a:r>
            <a:r>
              <a:rPr lang="en-US" sz="1800" dirty="0"/>
              <a:t> </a:t>
            </a:r>
          </a:p>
          <a:p>
            <a:endParaRPr lang="en-US" sz="1800" dirty="0"/>
          </a:p>
          <a:p>
            <a:r>
              <a:rPr lang="en-GB" sz="1800" dirty="0">
                <a:hlinkClick r:id="rId3"/>
              </a:rPr>
              <a:t>https://www.youtube.com/watch?v=uoE9ET6CtaI</a:t>
            </a:r>
            <a:r>
              <a:rPr lang="en-US" sz="1800" dirty="0"/>
              <a:t> </a:t>
            </a:r>
            <a:endParaRPr lang="en-GB" sz="1800" dirty="0"/>
          </a:p>
        </p:txBody>
      </p:sp>
      <p:pic>
        <p:nvPicPr>
          <p:cNvPr id="5" name="Picture 4">
            <a:extLst>
              <a:ext uri="{FF2B5EF4-FFF2-40B4-BE49-F238E27FC236}">
                <a16:creationId xmlns:a16="http://schemas.microsoft.com/office/drawing/2014/main" id="{67B4F0F7-A85E-49A1-B10C-F0B7F4E7555C}"/>
              </a:ext>
            </a:extLst>
          </p:cNvPr>
          <p:cNvPicPr>
            <a:picLocks noChangeAspect="1"/>
          </p:cNvPicPr>
          <p:nvPr/>
        </p:nvPicPr>
        <p:blipFill>
          <a:blip r:embed="rId4"/>
          <a:stretch>
            <a:fillRect/>
          </a:stretch>
        </p:blipFill>
        <p:spPr>
          <a:xfrm>
            <a:off x="4427194" y="365126"/>
            <a:ext cx="4426876" cy="2628799"/>
          </a:xfrm>
          <a:prstGeom prst="rect">
            <a:avLst/>
          </a:prstGeom>
        </p:spPr>
      </p:pic>
      <p:pic>
        <p:nvPicPr>
          <p:cNvPr id="7" name="Picture 6">
            <a:extLst>
              <a:ext uri="{FF2B5EF4-FFF2-40B4-BE49-F238E27FC236}">
                <a16:creationId xmlns:a16="http://schemas.microsoft.com/office/drawing/2014/main" id="{8E13D0D0-8E7B-4BBC-8181-290DB50F25B1}"/>
              </a:ext>
            </a:extLst>
          </p:cNvPr>
          <p:cNvPicPr>
            <a:picLocks noChangeAspect="1"/>
          </p:cNvPicPr>
          <p:nvPr/>
        </p:nvPicPr>
        <p:blipFill>
          <a:blip r:embed="rId5"/>
          <a:stretch>
            <a:fillRect/>
          </a:stretch>
        </p:blipFill>
        <p:spPr>
          <a:xfrm>
            <a:off x="4427194" y="3159836"/>
            <a:ext cx="4415384" cy="2861823"/>
          </a:xfrm>
          <a:prstGeom prst="rect">
            <a:avLst/>
          </a:prstGeom>
        </p:spPr>
      </p:pic>
    </p:spTree>
    <p:extLst>
      <p:ext uri="{BB962C8B-B14F-4D97-AF65-F5344CB8AC3E}">
        <p14:creationId xmlns:p14="http://schemas.microsoft.com/office/powerpoint/2010/main" val="4206749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A369-B814-42C1-A119-03B7266C0ECA}"/>
              </a:ext>
            </a:extLst>
          </p:cNvPr>
          <p:cNvSpPr>
            <a:spLocks noGrp="1"/>
          </p:cNvSpPr>
          <p:nvPr>
            <p:ph type="title"/>
          </p:nvPr>
        </p:nvSpPr>
        <p:spPr>
          <a:xfrm>
            <a:off x="754260" y="500062"/>
            <a:ext cx="6861558" cy="1325563"/>
          </a:xfrm>
        </p:spPr>
        <p:txBody>
          <a:bodyPr/>
          <a:lstStyle/>
          <a:p>
            <a:r>
              <a:rPr lang="en-US" b="1" dirty="0">
                <a:solidFill>
                  <a:srgbClr val="203C70"/>
                </a:solidFill>
                <a:latin typeface="Arial Rounded MT Bold" panose="020F0704030504030204" pitchFamily="34" charset="0"/>
              </a:rPr>
              <a:t>CGP books</a:t>
            </a:r>
            <a:endParaRPr lang="en-GB" dirty="0"/>
          </a:p>
        </p:txBody>
      </p:sp>
      <p:sp>
        <p:nvSpPr>
          <p:cNvPr id="3" name="Content Placeholder 2">
            <a:extLst>
              <a:ext uri="{FF2B5EF4-FFF2-40B4-BE49-F238E27FC236}">
                <a16:creationId xmlns:a16="http://schemas.microsoft.com/office/drawing/2014/main" id="{D48DD521-CBC8-4B9B-B4BE-ECD08AE05E30}"/>
              </a:ext>
            </a:extLst>
          </p:cNvPr>
          <p:cNvSpPr>
            <a:spLocks noGrp="1"/>
          </p:cNvSpPr>
          <p:nvPr>
            <p:ph idx="1"/>
          </p:nvPr>
        </p:nvSpPr>
        <p:spPr/>
        <p:txBody>
          <a:bodyPr/>
          <a:lstStyle/>
          <a:p>
            <a:r>
              <a:rPr lang="en-GB" dirty="0">
                <a:hlinkClick r:id="rId2"/>
              </a:rPr>
              <a:t>https://www.cgpbooks.co.uk/primary-books/ks2</a:t>
            </a:r>
            <a:r>
              <a:rPr lang="en-GB" dirty="0"/>
              <a:t> </a:t>
            </a:r>
          </a:p>
        </p:txBody>
      </p:sp>
      <p:pic>
        <p:nvPicPr>
          <p:cNvPr id="5" name="Picture 4">
            <a:extLst>
              <a:ext uri="{FF2B5EF4-FFF2-40B4-BE49-F238E27FC236}">
                <a16:creationId xmlns:a16="http://schemas.microsoft.com/office/drawing/2014/main" id="{7242F585-6FF5-401F-8AF7-CD221B474BF1}"/>
              </a:ext>
            </a:extLst>
          </p:cNvPr>
          <p:cNvPicPr>
            <a:picLocks noChangeAspect="1"/>
          </p:cNvPicPr>
          <p:nvPr/>
        </p:nvPicPr>
        <p:blipFill>
          <a:blip r:embed="rId3"/>
          <a:stretch>
            <a:fillRect/>
          </a:stretch>
        </p:blipFill>
        <p:spPr>
          <a:xfrm>
            <a:off x="6100767" y="2505539"/>
            <a:ext cx="2708696" cy="3671424"/>
          </a:xfrm>
          <a:prstGeom prst="rect">
            <a:avLst/>
          </a:prstGeom>
        </p:spPr>
      </p:pic>
    </p:spTree>
    <p:extLst>
      <p:ext uri="{BB962C8B-B14F-4D97-AF65-F5344CB8AC3E}">
        <p14:creationId xmlns:p14="http://schemas.microsoft.com/office/powerpoint/2010/main" val="403959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BEA9-4615-4EB0-932A-7C5C179E4309}"/>
              </a:ext>
            </a:extLst>
          </p:cNvPr>
          <p:cNvSpPr>
            <a:spLocks noGrp="1"/>
          </p:cNvSpPr>
          <p:nvPr>
            <p:ph type="title"/>
          </p:nvPr>
        </p:nvSpPr>
        <p:spPr>
          <a:xfrm>
            <a:off x="192285" y="890587"/>
            <a:ext cx="5932290" cy="1325563"/>
          </a:xfrm>
        </p:spPr>
        <p:txBody>
          <a:bodyPr/>
          <a:lstStyle/>
          <a:p>
            <a:r>
              <a:rPr lang="en-US" b="1" dirty="0">
                <a:solidFill>
                  <a:srgbClr val="203C70"/>
                </a:solidFill>
                <a:latin typeface="Arial Rounded MT Bold" panose="020F0704030504030204" pitchFamily="34" charset="0"/>
              </a:rPr>
              <a:t>Websites to support</a:t>
            </a:r>
            <a:endParaRPr lang="en-GB" dirty="0"/>
          </a:p>
        </p:txBody>
      </p:sp>
      <p:sp>
        <p:nvSpPr>
          <p:cNvPr id="3" name="Content Placeholder 2">
            <a:extLst>
              <a:ext uri="{FF2B5EF4-FFF2-40B4-BE49-F238E27FC236}">
                <a16:creationId xmlns:a16="http://schemas.microsoft.com/office/drawing/2014/main" id="{F7CBBD31-5DF1-49F4-B988-C426EF2B83FF}"/>
              </a:ext>
            </a:extLst>
          </p:cNvPr>
          <p:cNvSpPr>
            <a:spLocks noGrp="1"/>
          </p:cNvSpPr>
          <p:nvPr>
            <p:ph idx="1"/>
          </p:nvPr>
        </p:nvSpPr>
        <p:spPr>
          <a:xfrm>
            <a:off x="258960" y="1974694"/>
            <a:ext cx="8692755" cy="4349905"/>
          </a:xfrm>
        </p:spPr>
        <p:txBody>
          <a:bodyPr>
            <a:normAutofit fontScale="55000" lnSpcReduction="20000"/>
          </a:bodyPr>
          <a:lstStyle/>
          <a:p>
            <a:r>
              <a:rPr lang="en-US" dirty="0"/>
              <a:t>Primary homework help: literacy zone </a:t>
            </a:r>
          </a:p>
          <a:p>
            <a:pPr marL="0" indent="0">
              <a:buNone/>
            </a:pPr>
            <a:r>
              <a:rPr lang="en-US" dirty="0">
                <a:hlinkClick r:id="rId2"/>
              </a:rPr>
              <a:t>https://www.primaryhomeworkhelp.co.uk/literacy/index.htm</a:t>
            </a:r>
            <a:r>
              <a:rPr lang="en-US" dirty="0"/>
              <a:t> </a:t>
            </a:r>
          </a:p>
          <a:p>
            <a:r>
              <a:rPr lang="en-US" dirty="0"/>
              <a:t>BBC bitesize – English</a:t>
            </a:r>
          </a:p>
          <a:p>
            <a:pPr marL="0" indent="0">
              <a:buNone/>
            </a:pPr>
            <a:r>
              <a:rPr lang="en-US" dirty="0">
                <a:hlinkClick r:id="rId3"/>
              </a:rPr>
              <a:t>https://www.bbc.co.uk/bitesize/subjects/zv48q6f</a:t>
            </a:r>
            <a:r>
              <a:rPr lang="en-US" dirty="0"/>
              <a:t> </a:t>
            </a:r>
          </a:p>
          <a:p>
            <a:r>
              <a:rPr lang="en-US" dirty="0"/>
              <a:t>Fun English Games</a:t>
            </a:r>
          </a:p>
          <a:p>
            <a:pPr marL="0" indent="0">
              <a:buNone/>
            </a:pPr>
            <a:r>
              <a:rPr lang="en-US" dirty="0">
                <a:hlinkClick r:id="rId4"/>
              </a:rPr>
              <a:t>https://www.funenglishgames.com/grammargames.html</a:t>
            </a:r>
            <a:r>
              <a:rPr lang="en-US" dirty="0"/>
              <a:t> </a:t>
            </a:r>
          </a:p>
          <a:p>
            <a:r>
              <a:rPr lang="en-US" dirty="0"/>
              <a:t>Spelling Shed </a:t>
            </a:r>
          </a:p>
          <a:p>
            <a:pPr marL="0" indent="0">
              <a:buNone/>
            </a:pPr>
            <a:r>
              <a:rPr lang="en-US" dirty="0">
                <a:hlinkClick r:id="rId5"/>
              </a:rPr>
              <a:t>https://www.spellingshed.com/en-gb/</a:t>
            </a:r>
            <a:r>
              <a:rPr lang="en-US" dirty="0"/>
              <a:t> </a:t>
            </a:r>
          </a:p>
          <a:p>
            <a:r>
              <a:rPr lang="en-US" dirty="0"/>
              <a:t>Hamp Academy</a:t>
            </a:r>
          </a:p>
          <a:p>
            <a:pPr marL="0" indent="0">
              <a:buNone/>
            </a:pPr>
            <a:r>
              <a:rPr lang="en-US" dirty="0">
                <a:hlinkClick r:id="rId6"/>
              </a:rPr>
              <a:t>https://www.hampacademy.co.uk/year-3-2/</a:t>
            </a:r>
            <a:r>
              <a:rPr lang="en-US" dirty="0"/>
              <a:t> </a:t>
            </a:r>
          </a:p>
          <a:p>
            <a:r>
              <a:rPr lang="en-US" dirty="0" err="1"/>
              <a:t>Topmarks</a:t>
            </a:r>
            <a:r>
              <a:rPr lang="en-US" dirty="0"/>
              <a:t> </a:t>
            </a:r>
          </a:p>
          <a:p>
            <a:pPr marL="0" indent="0">
              <a:buNone/>
            </a:pPr>
            <a:r>
              <a:rPr lang="en-US" dirty="0">
                <a:hlinkClick r:id="rId7"/>
              </a:rPr>
              <a:t>https://www.topmarks.co.uk/english-games/7-11-years/spelling-and-grammar</a:t>
            </a:r>
            <a:endParaRPr lang="en-US" dirty="0"/>
          </a:p>
          <a:p>
            <a:r>
              <a:rPr lang="en-US" dirty="0" err="1"/>
              <a:t>Crickweb</a:t>
            </a:r>
            <a:endParaRPr lang="en-US" dirty="0"/>
          </a:p>
          <a:p>
            <a:pPr marL="0" indent="0">
              <a:buNone/>
            </a:pPr>
            <a:r>
              <a:rPr lang="en-US" dirty="0">
                <a:hlinkClick r:id="rId8"/>
              </a:rPr>
              <a:t>http://www.crickweb.co.uk/ks2literacy.html</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8700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285226" y="1535306"/>
            <a:ext cx="8321963" cy="880765"/>
          </a:xfrm>
        </p:spPr>
        <p:txBody>
          <a:bodyPr>
            <a:noAutofit/>
          </a:bodyPr>
          <a:lstStyle/>
          <a:p>
            <a:pPr algn="l"/>
            <a:r>
              <a:rPr lang="en-US" sz="4000" dirty="0">
                <a:solidFill>
                  <a:srgbClr val="203C70"/>
                </a:solidFill>
                <a:latin typeface="Arial Rounded MT Bold" panose="020F0704030504030204" pitchFamily="34" charset="0"/>
              </a:rPr>
              <a:t>Aims of the workshop</a:t>
            </a:r>
            <a:br>
              <a:rPr lang="en-US" sz="4000" b="1" dirty="0"/>
            </a:br>
            <a:endParaRPr lang="en-GB" sz="2000" b="1" dirty="0"/>
          </a:p>
        </p:txBody>
      </p:sp>
      <p:sp>
        <p:nvSpPr>
          <p:cNvPr id="5" name="TextBox 4">
            <a:extLst>
              <a:ext uri="{FF2B5EF4-FFF2-40B4-BE49-F238E27FC236}">
                <a16:creationId xmlns:a16="http://schemas.microsoft.com/office/drawing/2014/main" id="{B0787CEB-60B4-4472-B797-E1080406602C}"/>
              </a:ext>
            </a:extLst>
          </p:cNvPr>
          <p:cNvSpPr txBox="1"/>
          <p:nvPr/>
        </p:nvSpPr>
        <p:spPr>
          <a:xfrm>
            <a:off x="285226" y="2264182"/>
            <a:ext cx="8611850" cy="1938992"/>
          </a:xfrm>
          <a:prstGeom prst="rect">
            <a:avLst/>
          </a:prstGeom>
          <a:noFill/>
        </p:spPr>
        <p:txBody>
          <a:bodyPr wrap="square">
            <a:spAutoFit/>
          </a:bodyPr>
          <a:lstStyle/>
          <a:p>
            <a:pPr marL="285750" indent="-285750">
              <a:buFont typeface="Arial" panose="020B0604020202020204" pitchFamily="34" charset="0"/>
              <a:buChar char="•"/>
            </a:pPr>
            <a:r>
              <a:rPr lang="en-GB" sz="2400" dirty="0"/>
              <a:t>To provide you some explanation and examples of key grammatical aspects of the Y3 curriculum.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To share some websites for further information and support. </a:t>
            </a:r>
          </a:p>
          <a:p>
            <a:endParaRPr lang="en-US" sz="2400" dirty="0"/>
          </a:p>
        </p:txBody>
      </p:sp>
    </p:spTree>
    <p:extLst>
      <p:ext uri="{BB962C8B-B14F-4D97-AF65-F5344CB8AC3E}">
        <p14:creationId xmlns:p14="http://schemas.microsoft.com/office/powerpoint/2010/main" val="348997387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246924" y="1124849"/>
            <a:ext cx="8321963" cy="880765"/>
          </a:xfrm>
        </p:spPr>
        <p:txBody>
          <a:bodyPr>
            <a:noAutofit/>
          </a:bodyPr>
          <a:lstStyle/>
          <a:p>
            <a:pPr algn="l"/>
            <a:r>
              <a:rPr lang="en-US" sz="4000" b="1" dirty="0">
                <a:solidFill>
                  <a:srgbClr val="203C70"/>
                </a:solidFill>
                <a:latin typeface="Arial Rounded MT Bold" panose="020F0704030504030204" pitchFamily="34" charset="0"/>
              </a:rPr>
              <a:t>What is </a:t>
            </a:r>
            <a:r>
              <a:rPr lang="en-US" sz="4000" b="1" dirty="0" err="1">
                <a:solidFill>
                  <a:srgbClr val="203C70"/>
                </a:solidFill>
                <a:latin typeface="Arial Rounded MT Bold" panose="020F0704030504030204" pitchFamily="34" charset="0"/>
              </a:rPr>
              <a:t>SPaG</a:t>
            </a:r>
            <a:r>
              <a:rPr lang="en-US" sz="4000" b="1" dirty="0">
                <a:solidFill>
                  <a:srgbClr val="203C70"/>
                </a:solidFill>
                <a:latin typeface="Arial Rounded MT Bold" panose="020F0704030504030204" pitchFamily="34" charset="0"/>
              </a:rPr>
              <a:t>?</a:t>
            </a:r>
            <a:endParaRPr lang="en-GB" sz="2000" b="1" dirty="0"/>
          </a:p>
        </p:txBody>
      </p:sp>
      <p:sp>
        <p:nvSpPr>
          <p:cNvPr id="5" name="TextBox 4">
            <a:extLst>
              <a:ext uri="{FF2B5EF4-FFF2-40B4-BE49-F238E27FC236}">
                <a16:creationId xmlns:a16="http://schemas.microsoft.com/office/drawing/2014/main" id="{B0787CEB-60B4-4472-B797-E1080406602C}"/>
              </a:ext>
            </a:extLst>
          </p:cNvPr>
          <p:cNvSpPr txBox="1"/>
          <p:nvPr/>
        </p:nvSpPr>
        <p:spPr>
          <a:xfrm>
            <a:off x="379445" y="2193721"/>
            <a:ext cx="8611850" cy="4093428"/>
          </a:xfrm>
          <a:prstGeom prst="rect">
            <a:avLst/>
          </a:prstGeom>
          <a:noFill/>
        </p:spPr>
        <p:txBody>
          <a:bodyPr wrap="square">
            <a:spAutoFit/>
          </a:bodyPr>
          <a:lstStyle/>
          <a:p>
            <a:r>
              <a:rPr lang="en-GB" sz="2000" dirty="0" err="1">
                <a:effectLst/>
                <a:ea typeface="Calibri" panose="020F0502020204030204" pitchFamily="34" charset="0"/>
                <a:cs typeface="Times New Roman" panose="02020603050405020304" pitchFamily="18" charset="0"/>
              </a:rPr>
              <a:t>SPaG</a:t>
            </a:r>
            <a:r>
              <a:rPr lang="en-GB" sz="2000" dirty="0">
                <a:effectLst/>
                <a:ea typeface="Calibri" panose="020F0502020204030204" pitchFamily="34" charset="0"/>
                <a:cs typeface="Times New Roman" panose="02020603050405020304" pitchFamily="18" charset="0"/>
              </a:rPr>
              <a:t> is made up of 3 strands:</a:t>
            </a:r>
          </a:p>
          <a:p>
            <a:r>
              <a:rPr lang="en-GB" sz="2000" dirty="0">
                <a:effectLst/>
                <a:ea typeface="Calibri" panose="020F0502020204030204" pitchFamily="34" charset="0"/>
                <a:cs typeface="Times New Roman" panose="02020603050405020304" pitchFamily="18" charset="0"/>
              </a:rPr>
              <a:t> </a:t>
            </a:r>
          </a:p>
          <a:p>
            <a:pPr marL="742950" lvl="1"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Spelling</a:t>
            </a:r>
          </a:p>
          <a:p>
            <a:pPr marL="285750" indent="-285750">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Punctuation</a:t>
            </a:r>
          </a:p>
          <a:p>
            <a:pPr marL="285750" indent="-285750">
              <a:buFont typeface="Arial" panose="020B0604020202020204" pitchFamily="34" charset="0"/>
              <a:buChar char="•"/>
            </a:pPr>
            <a:endParaRPr lang="en-GB" sz="2000" dirty="0">
              <a:effectLs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Grammar</a:t>
            </a:r>
          </a:p>
          <a:p>
            <a:pPr lvl="1"/>
            <a:endParaRPr lang="en-GB" sz="2000" dirty="0">
              <a:ea typeface="Calibri" panose="020F0502020204030204" pitchFamily="34" charset="0"/>
              <a:cs typeface="Times New Roman" panose="02020603050405020304" pitchFamily="18" charset="0"/>
            </a:endParaRPr>
          </a:p>
          <a:p>
            <a:pPr marL="0" lvl="1"/>
            <a:r>
              <a:rPr lang="en-GB" sz="2000" dirty="0">
                <a:effectLst/>
                <a:ea typeface="Calibri" panose="020F0502020204030204" pitchFamily="34" charset="0"/>
                <a:cs typeface="Times New Roman" panose="02020603050405020304" pitchFamily="18" charset="0"/>
              </a:rPr>
              <a:t>In </a:t>
            </a:r>
            <a:r>
              <a:rPr lang="en-GB" sz="2000" dirty="0">
                <a:ea typeface="Calibri" panose="020F0502020204030204" pitchFamily="34" charset="0"/>
                <a:cs typeface="Times New Roman" panose="02020603050405020304" pitchFamily="18" charset="0"/>
              </a:rPr>
              <a:t>Y</a:t>
            </a:r>
            <a:r>
              <a:rPr lang="en-GB" sz="2000" dirty="0">
                <a:effectLst/>
                <a:ea typeface="Calibri" panose="020F0502020204030204" pitchFamily="34" charset="0"/>
                <a:cs typeface="Times New Roman" panose="02020603050405020304" pitchFamily="18" charset="0"/>
              </a:rPr>
              <a:t>ear 4, the children continue working on their Y3 </a:t>
            </a:r>
            <a:r>
              <a:rPr lang="en-GB" sz="2000" dirty="0" err="1">
                <a:effectLst/>
                <a:ea typeface="Calibri" panose="020F0502020204030204" pitchFamily="34" charset="0"/>
                <a:cs typeface="Times New Roman" panose="02020603050405020304" pitchFamily="18" charset="0"/>
              </a:rPr>
              <a:t>SPaG</a:t>
            </a:r>
            <a:r>
              <a:rPr lang="en-GB" sz="2000" dirty="0">
                <a:effectLst/>
                <a:ea typeface="Calibri" panose="020F0502020204030204" pitchFamily="34" charset="0"/>
                <a:cs typeface="Times New Roman" panose="02020603050405020304" pitchFamily="18" charset="0"/>
              </a:rPr>
              <a:t> knowledge but also include some new elements. It is therefore important we concrete this understanding as much as possible in Y3 so it is easier for them to use within Y4. </a:t>
            </a:r>
          </a:p>
          <a:p>
            <a:pPr lvl="1"/>
            <a:endParaRPr lang="en-GB"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55125183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26E5084-45E8-48B1-A331-4EE6D5C17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088"/>
            <a:ext cx="9144000" cy="647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9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27C-DD30-4F71-AF70-3BD7A15A94B8}"/>
              </a:ext>
            </a:extLst>
          </p:cNvPr>
          <p:cNvSpPr>
            <a:spLocks noGrp="1"/>
          </p:cNvSpPr>
          <p:nvPr>
            <p:ph type="title"/>
          </p:nvPr>
        </p:nvSpPr>
        <p:spPr>
          <a:xfrm>
            <a:off x="313192" y="957872"/>
            <a:ext cx="6224768" cy="1251801"/>
          </a:xfrm>
        </p:spPr>
        <p:txBody>
          <a:bodyPr>
            <a:normAutofit/>
          </a:bodyPr>
          <a:lstStyle/>
          <a:p>
            <a:r>
              <a:rPr lang="en-US" b="1" dirty="0">
                <a:solidFill>
                  <a:srgbClr val="203C70"/>
                </a:solidFill>
                <a:latin typeface="Arial Rounded MT Bold" panose="020F0704030504030204" pitchFamily="34" charset="0"/>
              </a:rPr>
              <a:t>National Curriculum</a:t>
            </a:r>
            <a:endParaRPr lang="en-GB" dirty="0"/>
          </a:p>
        </p:txBody>
      </p:sp>
      <p:sp>
        <p:nvSpPr>
          <p:cNvPr id="3" name="Content Placeholder 2">
            <a:extLst>
              <a:ext uri="{FF2B5EF4-FFF2-40B4-BE49-F238E27FC236}">
                <a16:creationId xmlns:a16="http://schemas.microsoft.com/office/drawing/2014/main" id="{CE628C95-EC26-4128-84FE-475E65068347}"/>
              </a:ext>
            </a:extLst>
          </p:cNvPr>
          <p:cNvSpPr>
            <a:spLocks noGrp="1"/>
          </p:cNvSpPr>
          <p:nvPr>
            <p:ph idx="1"/>
          </p:nvPr>
        </p:nvSpPr>
        <p:spPr>
          <a:xfrm>
            <a:off x="448758" y="2005990"/>
            <a:ext cx="8246484" cy="4351338"/>
          </a:xfrm>
        </p:spPr>
        <p:txBody>
          <a:bodyPr>
            <a:normAutofit/>
          </a:bodyPr>
          <a:lstStyle/>
          <a:p>
            <a:r>
              <a:rPr lang="en-GB" dirty="0"/>
              <a:t>The National Curriculum for English (from September 2014) placed a greater emphasis on vocabulary development, grammar, punctuation and spelling. </a:t>
            </a:r>
          </a:p>
          <a:p>
            <a:r>
              <a:rPr lang="en-GB" dirty="0"/>
              <a:t>Expectations were </a:t>
            </a:r>
            <a:r>
              <a:rPr lang="en-GB" b="1" u="sng" dirty="0"/>
              <a:t>raised significantly </a:t>
            </a:r>
            <a:r>
              <a:rPr lang="en-GB" dirty="0"/>
              <a:t>for each year group and pupils are expected to recognise and use the grammatical terminology appropriate to their year group. </a:t>
            </a:r>
          </a:p>
          <a:p>
            <a:r>
              <a:rPr lang="en-GB" dirty="0"/>
              <a:t>Year 2 and Year 6 pupils are now tested on their SPAG knowledge as part of the national SATs tests. </a:t>
            </a:r>
          </a:p>
          <a:p>
            <a:endParaRPr lang="en-GB" dirty="0"/>
          </a:p>
        </p:txBody>
      </p:sp>
    </p:spTree>
    <p:extLst>
      <p:ext uri="{BB962C8B-B14F-4D97-AF65-F5344CB8AC3E}">
        <p14:creationId xmlns:p14="http://schemas.microsoft.com/office/powerpoint/2010/main" val="366798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F7DF-39C8-4AD1-B77E-035AE92A68DF}"/>
              </a:ext>
            </a:extLst>
          </p:cNvPr>
          <p:cNvSpPr>
            <a:spLocks noGrp="1"/>
          </p:cNvSpPr>
          <p:nvPr>
            <p:ph type="title"/>
          </p:nvPr>
        </p:nvSpPr>
        <p:spPr>
          <a:xfrm>
            <a:off x="449460" y="681037"/>
            <a:ext cx="6861558" cy="1325563"/>
          </a:xfrm>
        </p:spPr>
        <p:txBody>
          <a:bodyPr/>
          <a:lstStyle/>
          <a:p>
            <a:r>
              <a:rPr lang="en-US" b="1" dirty="0">
                <a:solidFill>
                  <a:srgbClr val="203C70"/>
                </a:solidFill>
                <a:latin typeface="Arial Rounded MT Bold" panose="020F0704030504030204" pitchFamily="34" charset="0"/>
              </a:rPr>
              <a:t>Spelling</a:t>
            </a:r>
            <a:endParaRPr lang="en-GB" dirty="0"/>
          </a:p>
        </p:txBody>
      </p:sp>
      <p:pic>
        <p:nvPicPr>
          <p:cNvPr id="4" name="Picture 2">
            <a:extLst>
              <a:ext uri="{FF2B5EF4-FFF2-40B4-BE49-F238E27FC236}">
                <a16:creationId xmlns:a16="http://schemas.microsoft.com/office/drawing/2014/main" id="{498995CB-31C9-4EA1-B108-6845458D37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53640"/>
            <a:ext cx="4491089" cy="264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8875AECF-4884-44F4-A9AC-EACB9A733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41" y="2794038"/>
            <a:ext cx="5122953" cy="350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1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234224" y="908949"/>
            <a:ext cx="8321963" cy="880765"/>
          </a:xfrm>
        </p:spPr>
        <p:txBody>
          <a:bodyPr>
            <a:noAutofit/>
          </a:bodyPr>
          <a:lstStyle/>
          <a:p>
            <a:pPr algn="l"/>
            <a:r>
              <a:rPr lang="en-US" sz="4000" b="1" dirty="0">
                <a:solidFill>
                  <a:srgbClr val="203C70"/>
                </a:solidFill>
                <a:latin typeface="Arial Rounded MT Bold" panose="020F0704030504030204" pitchFamily="34" charset="0"/>
              </a:rPr>
              <a:t>Fronted adverbials</a:t>
            </a:r>
            <a:endParaRPr lang="en-GB" sz="2000" b="1" dirty="0"/>
          </a:p>
        </p:txBody>
      </p:sp>
      <p:sp>
        <p:nvSpPr>
          <p:cNvPr id="5" name="TextBox 4">
            <a:extLst>
              <a:ext uri="{FF2B5EF4-FFF2-40B4-BE49-F238E27FC236}">
                <a16:creationId xmlns:a16="http://schemas.microsoft.com/office/drawing/2014/main" id="{B0787CEB-60B4-4472-B797-E1080406602C}"/>
              </a:ext>
            </a:extLst>
          </p:cNvPr>
          <p:cNvSpPr txBox="1"/>
          <p:nvPr/>
        </p:nvSpPr>
        <p:spPr>
          <a:xfrm>
            <a:off x="297926" y="1662714"/>
            <a:ext cx="8611850" cy="5324535"/>
          </a:xfrm>
          <a:prstGeom prst="rect">
            <a:avLst/>
          </a:prstGeom>
          <a:noFill/>
        </p:spPr>
        <p:txBody>
          <a:bodyPr wrap="square">
            <a:spAutoFit/>
          </a:bodyPr>
          <a:lstStyle/>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Adverbs (words that describe a verb) which are found at the start of a sentence. </a:t>
            </a:r>
          </a:p>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They fall into 5 categories:</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Time</a:t>
            </a:r>
          </a:p>
          <a:p>
            <a:pPr marL="901700" lvl="2"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Frequency</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Place</a:t>
            </a:r>
          </a:p>
          <a:p>
            <a:pPr marL="901700" lvl="2"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Manner</a:t>
            </a:r>
          </a:p>
          <a:p>
            <a:pPr marL="9017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Degree of possibility</a:t>
            </a:r>
          </a:p>
          <a:p>
            <a:pPr marL="444500" lvl="2"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Children are encouraged to use fronted adverbials to vary their sentence openers. </a:t>
            </a:r>
          </a:p>
          <a:p>
            <a:pPr marL="444500" lvl="2" indent="-285750" defTabSz="355600">
              <a:buFont typeface="Arial" panose="020B0604020202020204" pitchFamily="34" charset="0"/>
              <a:buChar char="•"/>
            </a:pPr>
            <a:r>
              <a:rPr lang="en-GB" sz="2000" dirty="0">
                <a:ea typeface="Calibri" panose="020F0502020204030204" pitchFamily="34" charset="0"/>
                <a:cs typeface="Times New Roman" panose="02020603050405020304" pitchFamily="18" charset="0"/>
              </a:rPr>
              <a:t>Examples – </a:t>
            </a:r>
          </a:p>
          <a:p>
            <a:pPr marL="901700" lvl="3" indent="-285750" defTabSz="355600">
              <a:buClr>
                <a:schemeClr val="tx1"/>
              </a:buClr>
              <a:buFont typeface="Arial" panose="020B0604020202020204" pitchFamily="34" charset="0"/>
              <a:buChar char="•"/>
            </a:pPr>
            <a:r>
              <a:rPr lang="en-GB" sz="2000" u="sng" dirty="0">
                <a:solidFill>
                  <a:srgbClr val="FF0000"/>
                </a:solidFill>
                <a:effectLst/>
                <a:ea typeface="Calibri" panose="020F0502020204030204" pitchFamily="34" charset="0"/>
                <a:cs typeface="Times New Roman" panose="02020603050405020304" pitchFamily="18" charset="0"/>
              </a:rPr>
              <a:t>Quietly</a:t>
            </a:r>
            <a:r>
              <a:rPr lang="en-GB" sz="2000" dirty="0">
                <a:effectLst/>
                <a:ea typeface="Calibri" panose="020F0502020204030204" pitchFamily="34" charset="0"/>
                <a:cs typeface="Times New Roman" panose="02020603050405020304" pitchFamily="18" charset="0"/>
              </a:rPr>
              <a:t>, Michael ti</a:t>
            </a:r>
            <a:r>
              <a:rPr lang="en-GB" sz="2000" dirty="0">
                <a:ea typeface="Calibri" panose="020F0502020204030204" pitchFamily="34" charset="0"/>
                <a:cs typeface="Times New Roman" panose="02020603050405020304" pitchFamily="18" charset="0"/>
              </a:rPr>
              <a:t>ptoed into the room. </a:t>
            </a:r>
          </a:p>
          <a:p>
            <a:pPr marL="901700" lvl="3" indent="-285750" defTabSz="355600">
              <a:buClr>
                <a:schemeClr val="tx1"/>
              </a:buClr>
              <a:buFont typeface="Arial" panose="020B0604020202020204" pitchFamily="34" charset="0"/>
              <a:buChar char="•"/>
            </a:pPr>
            <a:r>
              <a:rPr lang="en-GB" sz="2000" u="sng" dirty="0">
                <a:solidFill>
                  <a:srgbClr val="FF0000"/>
                </a:solidFill>
                <a:effectLst/>
                <a:ea typeface="Calibri" panose="020F0502020204030204" pitchFamily="34" charset="0"/>
                <a:cs typeface="Times New Roman" panose="02020603050405020304" pitchFamily="18" charset="0"/>
              </a:rPr>
              <a:t>As quick as a flash</a:t>
            </a:r>
            <a:r>
              <a:rPr lang="en-GB" sz="2000" dirty="0">
                <a:effectLst/>
                <a:ea typeface="Calibri" panose="020F0502020204030204" pitchFamily="34" charset="0"/>
                <a:cs typeface="Times New Roman" panose="02020603050405020304" pitchFamily="18" charset="0"/>
              </a:rPr>
              <a:t>, mum tidied the bedroom. </a:t>
            </a:r>
          </a:p>
          <a:p>
            <a:pPr marL="901700" lvl="3" indent="-285750" defTabSz="355600">
              <a:buClr>
                <a:schemeClr val="tx1"/>
              </a:buClr>
              <a:buFont typeface="Arial" panose="020B0604020202020204" pitchFamily="34" charset="0"/>
              <a:buChar char="•"/>
            </a:pPr>
            <a:r>
              <a:rPr lang="en-GB" sz="2000" u="sng" dirty="0">
                <a:solidFill>
                  <a:srgbClr val="FF0000"/>
                </a:solidFill>
                <a:ea typeface="Calibri" panose="020F0502020204030204" pitchFamily="34" charset="0"/>
                <a:cs typeface="Times New Roman" panose="02020603050405020304" pitchFamily="18" charset="0"/>
              </a:rPr>
              <a:t>Gracefully</a:t>
            </a:r>
            <a:r>
              <a:rPr lang="en-GB" sz="2000" dirty="0">
                <a:ea typeface="Calibri" panose="020F0502020204030204" pitchFamily="34" charset="0"/>
                <a:cs typeface="Times New Roman" panose="02020603050405020304" pitchFamily="18" charset="0"/>
              </a:rPr>
              <a:t>, the dancers pranced across the stage.</a:t>
            </a:r>
            <a:endParaRPr lang="en-GB" sz="2000" dirty="0">
              <a:effectLst/>
              <a:ea typeface="Calibri" panose="020F0502020204030204" pitchFamily="34" charset="0"/>
              <a:cs typeface="Times New Roman" panose="02020603050405020304" pitchFamily="18" charset="0"/>
            </a:endParaRPr>
          </a:p>
          <a:p>
            <a:pPr lvl="1"/>
            <a:endParaRPr lang="en-GB" sz="2000" dirty="0">
              <a:ea typeface="Calibri" panose="020F0502020204030204" pitchFamily="34" charset="0"/>
              <a:cs typeface="Times New Roman" panose="02020603050405020304" pitchFamily="18" charset="0"/>
            </a:endParaRPr>
          </a:p>
          <a:p>
            <a:pPr lvl="1"/>
            <a:endParaRPr lang="en-GB"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3829237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5AB8-D6E1-4BB9-95BB-A0EC4B8F95DF}"/>
              </a:ext>
            </a:extLst>
          </p:cNvPr>
          <p:cNvSpPr>
            <a:spLocks noGrp="1"/>
          </p:cNvSpPr>
          <p:nvPr>
            <p:ph type="ctrTitle"/>
          </p:nvPr>
        </p:nvSpPr>
        <p:spPr>
          <a:xfrm>
            <a:off x="234224" y="908949"/>
            <a:ext cx="8321963" cy="880765"/>
          </a:xfrm>
        </p:spPr>
        <p:txBody>
          <a:bodyPr>
            <a:noAutofit/>
          </a:bodyPr>
          <a:lstStyle/>
          <a:p>
            <a:pPr algn="l"/>
            <a:r>
              <a:rPr lang="en-US" sz="4000" b="1" dirty="0">
                <a:solidFill>
                  <a:srgbClr val="203C70"/>
                </a:solidFill>
                <a:latin typeface="Arial Rounded MT Bold" panose="020F0704030504030204" pitchFamily="34" charset="0"/>
              </a:rPr>
              <a:t>Fronted adverbials</a:t>
            </a:r>
            <a:endParaRPr lang="en-GB" sz="2000" b="1" dirty="0"/>
          </a:p>
        </p:txBody>
      </p:sp>
      <p:sp>
        <p:nvSpPr>
          <p:cNvPr id="5" name="TextBox 4">
            <a:extLst>
              <a:ext uri="{FF2B5EF4-FFF2-40B4-BE49-F238E27FC236}">
                <a16:creationId xmlns:a16="http://schemas.microsoft.com/office/drawing/2014/main" id="{B0787CEB-60B4-4472-B797-E1080406602C}"/>
              </a:ext>
            </a:extLst>
          </p:cNvPr>
          <p:cNvSpPr txBox="1"/>
          <p:nvPr/>
        </p:nvSpPr>
        <p:spPr>
          <a:xfrm>
            <a:off x="297926" y="1662714"/>
            <a:ext cx="8611850" cy="1323439"/>
          </a:xfrm>
          <a:prstGeom prst="rect">
            <a:avLst/>
          </a:prstGeom>
          <a:noFill/>
        </p:spPr>
        <p:txBody>
          <a:bodyPr wrap="square">
            <a:spAutoFit/>
          </a:bodyPr>
          <a:lstStyle/>
          <a:p>
            <a:pPr marL="444500" lvl="1" indent="-285750" defTabSz="35560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Examples of SATs-style questions -</a:t>
            </a:r>
          </a:p>
          <a:p>
            <a:pPr lvl="1"/>
            <a:endParaRPr lang="en-GB" sz="2000" dirty="0">
              <a:ea typeface="Calibri" panose="020F0502020204030204" pitchFamily="34" charset="0"/>
              <a:cs typeface="Times New Roman" panose="02020603050405020304" pitchFamily="18" charset="0"/>
            </a:endParaRPr>
          </a:p>
          <a:p>
            <a:pPr lvl="1"/>
            <a:endParaRPr lang="en-GB" sz="20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8ED7C53A-CF12-4C9E-B28F-467EC16E68C0}"/>
              </a:ext>
            </a:extLst>
          </p:cNvPr>
          <p:cNvPicPr>
            <a:picLocks noChangeAspect="1"/>
          </p:cNvPicPr>
          <p:nvPr/>
        </p:nvPicPr>
        <p:blipFill>
          <a:blip r:embed="rId3"/>
          <a:stretch>
            <a:fillRect/>
          </a:stretch>
        </p:blipFill>
        <p:spPr>
          <a:xfrm>
            <a:off x="297926" y="2420215"/>
            <a:ext cx="5755131" cy="1277001"/>
          </a:xfrm>
          <a:prstGeom prst="rect">
            <a:avLst/>
          </a:prstGeom>
        </p:spPr>
      </p:pic>
      <p:pic>
        <p:nvPicPr>
          <p:cNvPr id="7" name="Picture 6">
            <a:extLst>
              <a:ext uri="{FF2B5EF4-FFF2-40B4-BE49-F238E27FC236}">
                <a16:creationId xmlns:a16="http://schemas.microsoft.com/office/drawing/2014/main" id="{7D31AE56-B0A9-4DF5-B28B-D607ECDDB4D1}"/>
              </a:ext>
            </a:extLst>
          </p:cNvPr>
          <p:cNvPicPr>
            <a:picLocks noChangeAspect="1"/>
          </p:cNvPicPr>
          <p:nvPr/>
        </p:nvPicPr>
        <p:blipFill>
          <a:blip r:embed="rId4"/>
          <a:stretch>
            <a:fillRect/>
          </a:stretch>
        </p:blipFill>
        <p:spPr>
          <a:xfrm>
            <a:off x="993051" y="3948569"/>
            <a:ext cx="7928224" cy="2000482"/>
          </a:xfrm>
          <a:prstGeom prst="rect">
            <a:avLst/>
          </a:prstGeom>
        </p:spPr>
      </p:pic>
    </p:spTree>
    <p:extLst>
      <p:ext uri="{BB962C8B-B14F-4D97-AF65-F5344CB8AC3E}">
        <p14:creationId xmlns:p14="http://schemas.microsoft.com/office/powerpoint/2010/main" val="298650220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752B91-2DF9-4A17-8717-CD75E4132503}"/>
              </a:ext>
            </a:extLst>
          </p:cNvPr>
          <p:cNvSpPr txBox="1">
            <a:spLocks/>
          </p:cNvSpPr>
          <p:nvPr/>
        </p:nvSpPr>
        <p:spPr>
          <a:xfrm>
            <a:off x="234224" y="908949"/>
            <a:ext cx="8321963" cy="8807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203C70"/>
                </a:solidFill>
                <a:latin typeface="Arial Rounded MT Bold" panose="020F0704030504030204" pitchFamily="34" charset="0"/>
              </a:rPr>
              <a:t>Fronted adverbials</a:t>
            </a:r>
            <a:endParaRPr lang="en-GB" sz="2000" b="1" dirty="0"/>
          </a:p>
        </p:txBody>
      </p:sp>
      <p:pic>
        <p:nvPicPr>
          <p:cNvPr id="6" name="Picture 5">
            <a:extLst>
              <a:ext uri="{FF2B5EF4-FFF2-40B4-BE49-F238E27FC236}">
                <a16:creationId xmlns:a16="http://schemas.microsoft.com/office/drawing/2014/main" id="{D532215A-1090-4BB6-B380-5EBC174E8280}"/>
              </a:ext>
            </a:extLst>
          </p:cNvPr>
          <p:cNvPicPr>
            <a:picLocks noChangeAspect="1"/>
          </p:cNvPicPr>
          <p:nvPr/>
        </p:nvPicPr>
        <p:blipFill>
          <a:blip r:embed="rId2"/>
          <a:stretch>
            <a:fillRect/>
          </a:stretch>
        </p:blipFill>
        <p:spPr>
          <a:xfrm>
            <a:off x="234224" y="1789714"/>
            <a:ext cx="5912568" cy="4159337"/>
          </a:xfrm>
          <a:prstGeom prst="rect">
            <a:avLst/>
          </a:prstGeom>
        </p:spPr>
      </p:pic>
      <p:sp>
        <p:nvSpPr>
          <p:cNvPr id="7" name="TextBox 6">
            <a:extLst>
              <a:ext uri="{FF2B5EF4-FFF2-40B4-BE49-F238E27FC236}">
                <a16:creationId xmlns:a16="http://schemas.microsoft.com/office/drawing/2014/main" id="{0B7A2A82-4D43-4005-977C-2C94AC1FA606}"/>
              </a:ext>
            </a:extLst>
          </p:cNvPr>
          <p:cNvSpPr txBox="1"/>
          <p:nvPr/>
        </p:nvSpPr>
        <p:spPr>
          <a:xfrm>
            <a:off x="6146792" y="2018314"/>
            <a:ext cx="2895608" cy="5170646"/>
          </a:xfrm>
          <a:prstGeom prst="rect">
            <a:avLst/>
          </a:prstGeom>
          <a:noFill/>
        </p:spPr>
        <p:txBody>
          <a:bodyPr wrap="square">
            <a:spAutoFit/>
          </a:bodyPr>
          <a:lstStyle/>
          <a:p>
            <a:pPr marL="158750" lvl="1" defTabSz="355600"/>
            <a:r>
              <a:rPr lang="en-GB" sz="2000" dirty="0">
                <a:effectLst/>
                <a:ea typeface="Calibri" panose="020F0502020204030204" pitchFamily="34" charset="0"/>
                <a:cs typeface="Times New Roman" panose="02020603050405020304" pitchFamily="18" charset="0"/>
              </a:rPr>
              <a:t>If you would like further information about fronted adverbials, here are some video links:</a:t>
            </a:r>
          </a:p>
          <a:p>
            <a:pPr marL="501650" lvl="1" indent="-342900" defTabSz="35560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hlinkClick r:id="rId3"/>
              </a:rPr>
              <a:t>https://www.youtube.com/watch?v=18sXFjb0TFc</a:t>
            </a:r>
            <a:endParaRPr lang="en-GB" sz="16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endParaRPr lang="en-GB" sz="1600"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hlinkClick r:id="rId4"/>
              </a:rPr>
              <a:t>https://www.bbc.co.uk/bitesize/topics/zwwp8mn/articles/zp937p3#:~:text=A%20fronted%20adverbial%20is%20when,the%20sentence%2C%20before%20the%20verb</a:t>
            </a:r>
            <a:br>
              <a:rPr lang="en-GB" dirty="0">
                <a:effectLst/>
                <a:ea typeface="Calibri" panose="020F0502020204030204" pitchFamily="34" charset="0"/>
                <a:cs typeface="Times New Roman" panose="02020603050405020304" pitchFamily="18" charset="0"/>
              </a:rPr>
            </a:br>
            <a:endParaRPr lang="en-GB" dirty="0">
              <a:effectLst/>
              <a:ea typeface="Calibri" panose="020F0502020204030204" pitchFamily="34" charset="0"/>
              <a:cs typeface="Times New Roman" panose="02020603050405020304" pitchFamily="18" charset="0"/>
            </a:endParaRPr>
          </a:p>
          <a:p>
            <a:pPr marL="501650" lvl="1" indent="-342900" defTabSz="355600">
              <a:buFont typeface="Arial" panose="020B0604020202020204" pitchFamily="34" charset="0"/>
              <a:buChar char="•"/>
            </a:pPr>
            <a:endParaRPr lang="en-GB" dirty="0">
              <a:effectLst/>
              <a:ea typeface="Calibri" panose="020F0502020204030204" pitchFamily="34" charset="0"/>
              <a:cs typeface="Times New Roman" panose="02020603050405020304" pitchFamily="18" charset="0"/>
            </a:endParaRPr>
          </a:p>
          <a:p>
            <a:pPr lvl="1"/>
            <a:endParaRPr lang="en-GB" dirty="0">
              <a:ea typeface="Calibri" panose="020F0502020204030204" pitchFamily="34" charset="0"/>
              <a:cs typeface="Times New Roman" panose="02020603050405020304" pitchFamily="18" charset="0"/>
            </a:endParaRPr>
          </a:p>
          <a:p>
            <a:pPr lvl="1"/>
            <a:endParaRPr lang="en-GB"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73620612"/>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2779</TotalTime>
  <Words>871</Words>
  <Application>Microsoft Office PowerPoint</Application>
  <PresentationFormat>On-screen Show (4:3)</PresentationFormat>
  <Paragraphs>133</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Calibri</vt:lpstr>
      <vt:lpstr>Calibri Light</vt:lpstr>
      <vt:lpstr>Office Theme</vt:lpstr>
      <vt:lpstr>Y3 Parent Workshop – SPaG </vt:lpstr>
      <vt:lpstr>Aims of the workshop </vt:lpstr>
      <vt:lpstr>What is SPaG?</vt:lpstr>
      <vt:lpstr>PowerPoint Presentation</vt:lpstr>
      <vt:lpstr>National Curriculum</vt:lpstr>
      <vt:lpstr>Spelling</vt:lpstr>
      <vt:lpstr>Fronted adverbials</vt:lpstr>
      <vt:lpstr>Fronted adverbials</vt:lpstr>
      <vt:lpstr>PowerPoint Presentation</vt:lpstr>
      <vt:lpstr>Prepositions</vt:lpstr>
      <vt:lpstr>Prepositions</vt:lpstr>
      <vt:lpstr>Possessive apostrophes</vt:lpstr>
      <vt:lpstr>Possessive apostrophes</vt:lpstr>
      <vt:lpstr>PowerPoint Presentation</vt:lpstr>
      <vt:lpstr>Speech </vt:lpstr>
      <vt:lpstr>Speech</vt:lpstr>
      <vt:lpstr>Speech</vt:lpstr>
      <vt:lpstr>CGP books</vt:lpstr>
      <vt:lpstr>Websites to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Roberts</dc:creator>
  <cp:lastModifiedBy>Caitlin Lilly</cp:lastModifiedBy>
  <cp:revision>178</cp:revision>
  <cp:lastPrinted>2024-04-23T10:40:33Z</cp:lastPrinted>
  <dcterms:created xsi:type="dcterms:W3CDTF">2023-02-28T09:42:45Z</dcterms:created>
  <dcterms:modified xsi:type="dcterms:W3CDTF">2024-10-17T07:39:17Z</dcterms:modified>
</cp:coreProperties>
</file>